
<file path=[Content_Types].xml><?xml version="1.0" encoding="utf-8"?>
<Types xmlns="http://schemas.openxmlformats.org/package/2006/content-types">
  <Default Extension="bin" ContentType="application/vnd.openxmlformats-officedocument.oleObject"/>
  <Default Extension="emf" ContentType="image/x-em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modernComment_104_45789CDC.xml" ContentType="application/vnd.ms-powerpoint.comments+xml"/>
  <Override PartName="/ppt/comments/modernComment_101_8E021921.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60" r:id="rId4"/>
    <p:sldId id="257" r:id="rId5"/>
    <p:sldId id="267" r:id="rId6"/>
    <p:sldId id="261" r:id="rId7"/>
    <p:sldId id="282" r:id="rId8"/>
    <p:sldId id="262" r:id="rId9"/>
    <p:sldId id="263" r:id="rId10"/>
    <p:sldId id="264" r:id="rId11"/>
    <p:sldId id="281" r:id="rId12"/>
    <p:sldId id="268" r:id="rId13"/>
    <p:sldId id="275" r:id="rId14"/>
    <p:sldId id="276" r:id="rId15"/>
    <p:sldId id="277" r:id="rId16"/>
    <p:sldId id="274" r:id="rId17"/>
    <p:sldId id="269" r:id="rId18"/>
    <p:sldId id="270" r:id="rId19"/>
    <p:sldId id="271" r:id="rId20"/>
    <p:sldId id="272" r:id="rId21"/>
    <p:sldId id="27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28B0128-3FA8-E993-6B2E-7F2970F8E173}" name="Riham Adnan" initials="RA" userId="70627f9c03286eb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8" d="100"/>
          <a:sy n="98" d="100"/>
        </p:scale>
        <p:origin x="107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microsoft.com/office/2018/10/relationships/authors" Target="authors.xml"/></Relationships>
</file>

<file path=ppt/comments/modernComment_101_8E021921.xml><?xml version="1.0" encoding="utf-8"?>
<p188:cmLst xmlns:a="http://schemas.openxmlformats.org/drawingml/2006/main" xmlns:r="http://schemas.openxmlformats.org/officeDocument/2006/relationships" xmlns:p188="http://schemas.microsoft.com/office/powerpoint/2018/8/main">
  <p188:cm id="{95058CC9-1444-4C9D-84DA-ED67E0779EEC}" authorId="{728B0128-3FA8-E993-6B2E-7F2970F8E173}" created="2023-10-12T07:29:57.031">
    <ac:deMkLst xmlns:ac="http://schemas.microsoft.com/office/drawing/2013/main/command">
      <pc:docMk xmlns:pc="http://schemas.microsoft.com/office/powerpoint/2013/main/command"/>
      <pc:sldMk xmlns:pc="http://schemas.microsoft.com/office/powerpoint/2013/main/command" cId="2382502177" sldId="257"/>
      <ac:spMk id="3" creationId="{5B245404-8FB5-1BCE-DA41-EA5805008B38}"/>
    </ac:deMkLst>
    <p188:txBody>
      <a:bodyPr/>
      <a:lstStyle/>
      <a:p>
        <a:r>
          <a:rPr lang="en-GB"/>
          <a:t>Primary metabolites are involved in growth, development, and reproduction of the organism. Eg amino acids, 
Secondary metabolites are typically organic compounds produced through the modification of primary metabolite synthases. Secondary metabolites do not play a role in growth, development, and reproduction like primary metabolites do,have a role in ecological function, including defense mechanism(s), by serving as antibiotics and by producing pigments.
</a:t>
        </a:r>
      </a:p>
    </p188:txBody>
  </p188:cm>
</p188:cmLst>
</file>

<file path=ppt/comments/modernComment_104_45789CDC.xml><?xml version="1.0" encoding="utf-8"?>
<p188:cmLst xmlns:a="http://schemas.openxmlformats.org/drawingml/2006/main" xmlns:r="http://schemas.openxmlformats.org/officeDocument/2006/relationships" xmlns:p188="http://schemas.microsoft.com/office/powerpoint/2018/8/main">
  <p188:cm id="{AA135D14-7BED-486B-AA69-F4B2ECBC91B0}" authorId="{728B0128-3FA8-E993-6B2E-7F2970F8E173}" created="2023-10-12T07:28:03.189">
    <pc:sldMkLst xmlns:pc="http://schemas.microsoft.com/office/powerpoint/2013/main/command">
      <pc:docMk/>
      <pc:sldMk cId="1165532380" sldId="260"/>
    </pc:sldMkLst>
    <p188:txBody>
      <a:bodyPr/>
      <a:lstStyle/>
      <a:p>
        <a:r>
          <a:rPr lang="en-GB"/>
          <a:t>stevioside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99A26D-880E-183D-3919-F45BAFE590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67C7A2-0901-358E-0576-E4852C5431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BB2FEA7-2828-E402-0FE3-96DA50701BB4}"/>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4DD992F3-DB2B-3E0F-5971-3731DC66A7D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9D45F4-7A0A-1A9D-904F-CB712070ADEA}"/>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110892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6F02-C9D5-CC6D-4882-5F1B5B2329A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1DFD5E-28F2-A35F-6773-95230F5C48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F07052-A1BD-9FAB-5CD3-E3105116300B}"/>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09DDE901-907E-767D-EF1E-A704E72735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3115BDC-82DE-7C8E-E5B6-874D9795973B}"/>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3931956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32BDAE-3B8F-D532-09E6-9991C54315D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2A965-49A7-ECCF-3B10-F650856C150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45BFB5-8B0B-98ED-237B-95100241D6C2}"/>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15749C90-4D30-6D5E-F1DB-E021857714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3C4F4E-8DB9-AA6F-B417-735E6B3AAED9}"/>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8001792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93BD3-43F9-EFA0-9FA0-A1BE44589F5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A41B192-4450-155B-C4BF-AEA5895860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055AA37-F664-2211-6043-C3E6FE800586}"/>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17EE4B0D-1B6E-1116-78E5-8E65DA02889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2071E9-D225-2A5F-4181-A9CC5FB90A19}"/>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2817401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F3D93-DF2C-3828-43C7-E4673F0EED4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906E6E5-EC4D-56BE-BED5-1DE6C387C3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02C3D4-E637-B6A5-AF65-2D00A718F314}"/>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274F4460-7BB7-318C-CA63-59BE1A75A34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C2D267E-59FA-96EF-DDF0-62A9204F9699}"/>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154917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14573-754F-923A-40D2-DB0B90B85A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91CD89-B74E-95BA-C30F-DA140084BC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B8B12D0-00ED-41AD-7E89-2B04AE48F83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942CB68-AA64-5AB9-EDDE-07B6475BB24F}"/>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6" name="Footer Placeholder 5">
            <a:extLst>
              <a:ext uri="{FF2B5EF4-FFF2-40B4-BE49-F238E27FC236}">
                <a16:creationId xmlns:a16="http://schemas.microsoft.com/office/drawing/2014/main" id="{78C13D74-F38A-968E-F32C-CC9B1CF6C18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4055D9-873E-72E9-0E05-FC0CD4510AF0}"/>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18926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E3E6C-3E8C-6C7D-DD09-417994DA00C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A5A460-AEEF-59C9-615D-D4381FDF02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E5FE3F-848E-4C2F-ED4D-8905E0128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6CB600-A49F-4496-9AE9-6F70433EC4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F9245EB-0A06-FC70-0261-BDE3FE70F03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776693-E5A5-0224-61AD-3F4B08DEF81F}"/>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8" name="Footer Placeholder 7">
            <a:extLst>
              <a:ext uri="{FF2B5EF4-FFF2-40B4-BE49-F238E27FC236}">
                <a16:creationId xmlns:a16="http://schemas.microsoft.com/office/drawing/2014/main" id="{30AA66FF-32E5-7D4F-9326-52C710B2EB9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86C7D8-7DDB-E3C1-9B12-269C01E6E9E4}"/>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1610097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41213-40D4-0059-B48A-03B2A521CD2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CB53C88-4468-A083-F304-CA1CE05CD8CA}"/>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4" name="Footer Placeholder 3">
            <a:extLst>
              <a:ext uri="{FF2B5EF4-FFF2-40B4-BE49-F238E27FC236}">
                <a16:creationId xmlns:a16="http://schemas.microsoft.com/office/drawing/2014/main" id="{2ADAC0F5-40B2-C6D7-824D-9C8436DFDC6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2805F9D-F6D7-4496-CDB9-A5F5F5294930}"/>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4251616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E453352-7E83-D961-C06A-21B424D13BF8}"/>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3" name="Footer Placeholder 2">
            <a:extLst>
              <a:ext uri="{FF2B5EF4-FFF2-40B4-BE49-F238E27FC236}">
                <a16:creationId xmlns:a16="http://schemas.microsoft.com/office/drawing/2014/main" id="{FC647D71-9BA7-68C2-4537-D5868B33642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C4C42AF-B9D4-F33A-E1F3-2A87C93420D3}"/>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371791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A47C7-BAAE-DC35-D49C-23B1EE93AA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EC814C3-70F4-0C76-C2F5-CCF04EC18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B74D9D-DAF8-2C42-FAFD-072C4441C1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5CA9A2-B8BA-B760-F3D9-FE4E0D377A43}"/>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6" name="Footer Placeholder 5">
            <a:extLst>
              <a:ext uri="{FF2B5EF4-FFF2-40B4-BE49-F238E27FC236}">
                <a16:creationId xmlns:a16="http://schemas.microsoft.com/office/drawing/2014/main" id="{C3A27BEB-CFAA-F034-CD05-A416FAB33CB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31E38F-86B7-7835-D571-2B5C93CAC13C}"/>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3091434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DC150-E20B-27EF-0531-C7432B3024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555F395-1373-7606-A1A4-55000D254E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B9B70FE-A2D6-6BD6-5A47-42E888335F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E7A837-368F-34B8-E1C0-88C0E2C29A19}"/>
              </a:ext>
            </a:extLst>
          </p:cNvPr>
          <p:cNvSpPr>
            <a:spLocks noGrp="1"/>
          </p:cNvSpPr>
          <p:nvPr>
            <p:ph type="dt" sz="half" idx="10"/>
          </p:nvPr>
        </p:nvSpPr>
        <p:spPr/>
        <p:txBody>
          <a:bodyPr/>
          <a:lstStyle/>
          <a:p>
            <a:fld id="{C1FDC3A6-87DA-41AD-ACBC-1D3E255779F1}" type="datetimeFigureOut">
              <a:rPr lang="en-GB" smtClean="0"/>
              <a:t>18/12/2023</a:t>
            </a:fld>
            <a:endParaRPr lang="en-GB"/>
          </a:p>
        </p:txBody>
      </p:sp>
      <p:sp>
        <p:nvSpPr>
          <p:cNvPr id="6" name="Footer Placeholder 5">
            <a:extLst>
              <a:ext uri="{FF2B5EF4-FFF2-40B4-BE49-F238E27FC236}">
                <a16:creationId xmlns:a16="http://schemas.microsoft.com/office/drawing/2014/main" id="{D00A8197-BEAF-FADD-F791-46AD99891A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AAFEC-F50C-B9B9-4863-13D05A80E52A}"/>
              </a:ext>
            </a:extLst>
          </p:cNvPr>
          <p:cNvSpPr>
            <a:spLocks noGrp="1"/>
          </p:cNvSpPr>
          <p:nvPr>
            <p:ph type="sldNum" sz="quarter" idx="12"/>
          </p:nvPr>
        </p:nvSpPr>
        <p:spPr/>
        <p:txBody>
          <a:bodyPr/>
          <a:lstStyle/>
          <a:p>
            <a:fld id="{605F2203-92B9-48DF-B7D1-084642F08FE8}" type="slidenum">
              <a:rPr lang="en-GB" smtClean="0"/>
              <a:t>‹#›</a:t>
            </a:fld>
            <a:endParaRPr lang="en-GB"/>
          </a:p>
        </p:txBody>
      </p:sp>
    </p:spTree>
    <p:extLst>
      <p:ext uri="{BB962C8B-B14F-4D97-AF65-F5344CB8AC3E}">
        <p14:creationId xmlns:p14="http://schemas.microsoft.com/office/powerpoint/2010/main" val="2659811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04ADA1-659F-40A1-71BD-174D7C1F9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F5EB76-83D5-33E4-6C8B-C4BBDBB733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39A5D7D-B544-61C4-9B48-D4BD4FE380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DC3A6-87DA-41AD-ACBC-1D3E255779F1}" type="datetimeFigureOut">
              <a:rPr lang="en-GB" smtClean="0"/>
              <a:t>18/12/2023</a:t>
            </a:fld>
            <a:endParaRPr lang="en-GB"/>
          </a:p>
        </p:txBody>
      </p:sp>
      <p:sp>
        <p:nvSpPr>
          <p:cNvPr id="5" name="Footer Placeholder 4">
            <a:extLst>
              <a:ext uri="{FF2B5EF4-FFF2-40B4-BE49-F238E27FC236}">
                <a16:creationId xmlns:a16="http://schemas.microsoft.com/office/drawing/2014/main" id="{C101A291-FFB7-D913-094C-FBF5F08F73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8E416BF-23E4-A080-D537-13C32DA98D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F2203-92B9-48DF-B7D1-084642F08FE8}" type="slidenum">
              <a:rPr lang="en-GB" smtClean="0"/>
              <a:t>‹#›</a:t>
            </a:fld>
            <a:endParaRPr lang="en-GB"/>
          </a:p>
        </p:txBody>
      </p:sp>
    </p:spTree>
    <p:extLst>
      <p:ext uri="{BB962C8B-B14F-4D97-AF65-F5344CB8AC3E}">
        <p14:creationId xmlns:p14="http://schemas.microsoft.com/office/powerpoint/2010/main" val="1889253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1.bin"/><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5.emf"/></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7/06/relationships/model3d" Target="../media/model3d1.glb"/><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png"/><Relationship Id="rId4" Type="http://schemas.microsoft.com/office/2017/06/relationships/model3d" Target="../media/model3d1.glb"/></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microsoft.com/office/2018/10/relationships/comments" Target="../comments/modernComment_104_45789CDC.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01_8E02192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6066E-54D8-FF15-86D0-D13CD2EC2728}"/>
              </a:ext>
            </a:extLst>
          </p:cNvPr>
          <p:cNvSpPr>
            <a:spLocks noGrp="1"/>
          </p:cNvSpPr>
          <p:nvPr>
            <p:ph type="ctrTitle"/>
          </p:nvPr>
        </p:nvSpPr>
        <p:spPr>
          <a:xfrm>
            <a:off x="201038" y="1818107"/>
            <a:ext cx="11789923" cy="2387600"/>
          </a:xfrm>
        </p:spPr>
        <p:txBody>
          <a:bodyPr>
            <a:noAutofit/>
          </a:bodyPr>
          <a:lstStyle/>
          <a:p>
            <a:r>
              <a:rPr lang="en-GB" sz="13900" b="1" dirty="0">
                <a:solidFill>
                  <a:srgbClr val="FF3399"/>
                </a:solidFill>
                <a:latin typeface="Arial Black" panose="020B0A04020102020204" pitchFamily="34" charset="0"/>
              </a:rPr>
              <a:t>Glyco</a:t>
            </a:r>
            <a:r>
              <a:rPr lang="en-GB" sz="13900" b="1" dirty="0">
                <a:latin typeface="Arial Black" panose="020B0A04020102020204" pitchFamily="34" charset="0"/>
              </a:rPr>
              <a:t>sides</a:t>
            </a:r>
          </a:p>
        </p:txBody>
      </p:sp>
      <p:sp>
        <p:nvSpPr>
          <p:cNvPr id="3" name="Subtitle 2">
            <a:extLst>
              <a:ext uri="{FF2B5EF4-FFF2-40B4-BE49-F238E27FC236}">
                <a16:creationId xmlns:a16="http://schemas.microsoft.com/office/drawing/2014/main" id="{3302A661-E362-4F43-C319-14E32BDF15D4}"/>
              </a:ext>
            </a:extLst>
          </p:cNvPr>
          <p:cNvSpPr>
            <a:spLocks noGrp="1"/>
          </p:cNvSpPr>
          <p:nvPr>
            <p:ph type="subTitle" idx="1"/>
          </p:nvPr>
        </p:nvSpPr>
        <p:spPr>
          <a:xfrm>
            <a:off x="1523999" y="5204298"/>
            <a:ext cx="9144000" cy="530157"/>
          </a:xfrm>
        </p:spPr>
        <p:txBody>
          <a:bodyPr/>
          <a:lstStyle/>
          <a:p>
            <a:r>
              <a:rPr lang="en-GB" b="1" dirty="0"/>
              <a:t>Ass. Lecturer Riham Adnan</a:t>
            </a:r>
          </a:p>
        </p:txBody>
      </p:sp>
      <p:sp>
        <p:nvSpPr>
          <p:cNvPr id="4" name="TextBox 3">
            <a:extLst>
              <a:ext uri="{FF2B5EF4-FFF2-40B4-BE49-F238E27FC236}">
                <a16:creationId xmlns:a16="http://schemas.microsoft.com/office/drawing/2014/main" id="{009D3AC7-BBD1-7804-F041-5F389201E4A4}"/>
              </a:ext>
            </a:extLst>
          </p:cNvPr>
          <p:cNvSpPr txBox="1"/>
          <p:nvPr/>
        </p:nvSpPr>
        <p:spPr>
          <a:xfrm>
            <a:off x="77821" y="175098"/>
            <a:ext cx="11887200" cy="923330"/>
          </a:xfrm>
          <a:prstGeom prst="rect">
            <a:avLst/>
          </a:prstGeom>
          <a:noFill/>
        </p:spPr>
        <p:txBody>
          <a:bodyPr wrap="square" rtlCol="0">
            <a:spAutoFit/>
          </a:bodyPr>
          <a:lstStyle/>
          <a:p>
            <a:r>
              <a:rPr lang="en-GB" dirty="0"/>
              <a:t>University of </a:t>
            </a:r>
            <a:r>
              <a:rPr lang="en-GB" dirty="0" err="1"/>
              <a:t>Basrah</a:t>
            </a:r>
            <a:endParaRPr lang="en-GB" dirty="0"/>
          </a:p>
          <a:p>
            <a:r>
              <a:rPr lang="en-GB" dirty="0"/>
              <a:t>Pharmacy college</a:t>
            </a:r>
          </a:p>
          <a:p>
            <a:r>
              <a:rPr lang="en-GB" dirty="0"/>
              <a:t>Department of pharmacognosy</a:t>
            </a:r>
          </a:p>
        </p:txBody>
      </p:sp>
      <p:pic>
        <p:nvPicPr>
          <p:cNvPr id="6" name="Picture 5">
            <a:extLst>
              <a:ext uri="{FF2B5EF4-FFF2-40B4-BE49-F238E27FC236}">
                <a16:creationId xmlns:a16="http://schemas.microsoft.com/office/drawing/2014/main" id="{FB1AB622-87DD-D906-88A0-BD48491582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73268" y="-95316"/>
            <a:ext cx="1240911" cy="1292616"/>
          </a:xfrm>
          <a:prstGeom prst="rect">
            <a:avLst/>
          </a:prstGeom>
        </p:spPr>
      </p:pic>
    </p:spTree>
    <p:extLst>
      <p:ext uri="{BB962C8B-B14F-4D97-AF65-F5344CB8AC3E}">
        <p14:creationId xmlns:p14="http://schemas.microsoft.com/office/powerpoint/2010/main" val="17483664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normAutofit/>
          </a:bodyPr>
          <a:lstStyle/>
          <a:p>
            <a:pPr marL="0" indent="0" algn="ctr">
              <a:buNone/>
            </a:pPr>
            <a:r>
              <a:rPr lang="en-GB" b="1" dirty="0"/>
              <a:t>Types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Based on the type of a</a:t>
            </a:r>
            <a:r>
              <a:rPr kumimoji="0" lang="en-GB" sz="2800" b="1" i="0" u="sng" strike="noStrike" kern="1200" cap="none" spc="0" normalizeH="0" baseline="0" noProof="0" dirty="0">
                <a:ln>
                  <a:noFill/>
                </a:ln>
                <a:solidFill>
                  <a:srgbClr val="00B050"/>
                </a:solidFill>
                <a:effectLst/>
                <a:uLnTx/>
                <a:uFillTx/>
                <a:latin typeface="Calibri" panose="020F0502020204030204"/>
                <a:ea typeface="+mn-ea"/>
                <a:cs typeface="+mn-cs"/>
              </a:rPr>
              <a:t>glycon</a:t>
            </a: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 part within the glycoside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b="1" dirty="0" err="1">
                <a:solidFill>
                  <a:srgbClr val="00B050"/>
                </a:solidFill>
                <a:latin typeface="Calibri" panose="020F0502020204030204"/>
              </a:rPr>
              <a:t>Eg</a:t>
            </a:r>
            <a:r>
              <a:rPr lang="en-GB" b="1" dirty="0">
                <a:solidFill>
                  <a:srgbClr val="00B050"/>
                </a:solidFill>
                <a:latin typeface="Calibri" panose="020F0502020204030204"/>
              </a:rPr>
              <a:t>:</a:t>
            </a:r>
          </a:p>
          <a:p>
            <a:pPr marL="0" indent="0" algn="ctr">
              <a:buNone/>
            </a:pPr>
            <a:r>
              <a:rPr lang="en-GB" b="1" dirty="0"/>
              <a:t>Flavonoid glycosides</a:t>
            </a:r>
          </a:p>
          <a:p>
            <a:pPr marL="0" indent="0" algn="ctr">
              <a:buNone/>
            </a:pPr>
            <a:r>
              <a:rPr lang="en-GB" b="1" dirty="0"/>
              <a:t>Saponin glycosides</a:t>
            </a:r>
          </a:p>
          <a:p>
            <a:pPr marL="0" indent="0" algn="ctr">
              <a:buNone/>
            </a:pPr>
            <a:r>
              <a:rPr lang="en-GB" b="1" dirty="0"/>
              <a:t>Anthraquinone glycosides</a:t>
            </a:r>
          </a:p>
          <a:p>
            <a:pPr marL="0" indent="0" algn="ctr">
              <a:buNone/>
            </a:pPr>
            <a:r>
              <a:rPr lang="en-GB" b="1" dirty="0"/>
              <a:t>Cardiac glycosides</a:t>
            </a:r>
          </a:p>
          <a:p>
            <a:pPr marL="0" indent="0" algn="ctr">
              <a:buNone/>
            </a:pPr>
            <a:r>
              <a:rPr lang="en-GB" b="1" dirty="0"/>
              <a:t>Aldehyde glycosides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5464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normAutofit/>
          </a:bodyPr>
          <a:lstStyle/>
          <a:p>
            <a:pPr marL="0" indent="0" algn="ctr">
              <a:buNone/>
            </a:pPr>
            <a:r>
              <a:rPr lang="en-GB" b="1" dirty="0"/>
              <a:t>Types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Based on the type of a</a:t>
            </a:r>
            <a:r>
              <a:rPr kumimoji="0" lang="en-GB" sz="2800" b="1" i="0" u="sng" strike="noStrike" kern="1200" cap="none" spc="0" normalizeH="0" baseline="0" noProof="0" dirty="0">
                <a:ln>
                  <a:noFill/>
                </a:ln>
                <a:solidFill>
                  <a:srgbClr val="00B050"/>
                </a:solidFill>
                <a:effectLst/>
                <a:uLnTx/>
                <a:uFillTx/>
                <a:latin typeface="Calibri" panose="020F0502020204030204"/>
                <a:ea typeface="+mn-ea"/>
                <a:cs typeface="+mn-cs"/>
              </a:rPr>
              <a:t>glycon</a:t>
            </a:r>
            <a:r>
              <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rPr>
              <a:t> part within the glycoside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b="1" dirty="0" err="1">
                <a:solidFill>
                  <a:srgbClr val="00B050"/>
                </a:solidFill>
                <a:latin typeface="Calibri" panose="020F0502020204030204"/>
              </a:rPr>
              <a:t>Eg</a:t>
            </a:r>
            <a:r>
              <a:rPr lang="en-GB" b="1" dirty="0">
                <a:solidFill>
                  <a:srgbClr val="00B050"/>
                </a:solidFill>
                <a:latin typeface="Calibri" panose="020F0502020204030204"/>
              </a:rPr>
              <a:t>:</a:t>
            </a:r>
          </a:p>
          <a:p>
            <a:pPr marL="0" indent="0" algn="ctr">
              <a:buNone/>
            </a:pPr>
            <a:r>
              <a:rPr lang="en-GB" b="1" dirty="0"/>
              <a:t>Flavonoid glycosides</a:t>
            </a:r>
          </a:p>
          <a:p>
            <a:pPr marL="0" indent="0" algn="ctr">
              <a:buNone/>
            </a:pPr>
            <a:r>
              <a:rPr lang="en-GB" b="1" dirty="0"/>
              <a:t>Saponin glycosides</a:t>
            </a:r>
          </a:p>
          <a:p>
            <a:pPr marL="0" indent="0" algn="ctr">
              <a:buNone/>
            </a:pPr>
            <a:r>
              <a:rPr lang="en-GB" b="1" dirty="0"/>
              <a:t>Anthraquinone glycosides</a:t>
            </a:r>
          </a:p>
          <a:p>
            <a:pPr marL="0" indent="0" algn="ctr">
              <a:buNone/>
            </a:pPr>
            <a:r>
              <a:rPr lang="en-GB" b="1" dirty="0"/>
              <a:t>Cardiac glycosides</a:t>
            </a:r>
          </a:p>
          <a:p>
            <a:pPr marL="0" indent="0" algn="ctr">
              <a:buNone/>
            </a:pPr>
            <a:r>
              <a:rPr lang="en-GB" b="1" dirty="0">
                <a:solidFill>
                  <a:srgbClr val="FF3399"/>
                </a:solidFill>
              </a:rPr>
              <a:t>Aldehyde glycosides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800" b="1" i="0" u="none" strike="noStrike" kern="1200" cap="none" spc="0" normalizeH="0" baseline="0" noProof="0" dirty="0">
              <a:ln>
                <a:noFill/>
              </a:ln>
              <a:solidFill>
                <a:srgbClr val="00B050"/>
              </a:solidFill>
              <a:effectLst/>
              <a:uLnTx/>
              <a:uFillTx/>
              <a:latin typeface="Calibri" panose="020F0502020204030204"/>
              <a:ea typeface="+mn-ea"/>
              <a:cs typeface="+mn-cs"/>
            </a:endParaRPr>
          </a:p>
        </p:txBody>
      </p:sp>
      <p:pic>
        <p:nvPicPr>
          <p:cNvPr id="5" name="Graphic 4" descr="Cake with solid fill">
            <a:extLst>
              <a:ext uri="{FF2B5EF4-FFF2-40B4-BE49-F238E27FC236}">
                <a16:creationId xmlns:a16="http://schemas.microsoft.com/office/drawing/2014/main" id="{E4458A32-87DF-CDF9-EFD7-9DC05EA5A53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77718" y="4693594"/>
            <a:ext cx="1618035" cy="1618035"/>
          </a:xfrm>
          <a:prstGeom prst="rect">
            <a:avLst/>
          </a:prstGeom>
        </p:spPr>
      </p:pic>
      <p:sp>
        <p:nvSpPr>
          <p:cNvPr id="8" name="Speech Bubble: Oval 7">
            <a:extLst>
              <a:ext uri="{FF2B5EF4-FFF2-40B4-BE49-F238E27FC236}">
                <a16:creationId xmlns:a16="http://schemas.microsoft.com/office/drawing/2014/main" id="{64EFBB7A-9903-2C00-52E0-3BFF03BD5715}"/>
              </a:ext>
            </a:extLst>
          </p:cNvPr>
          <p:cNvSpPr/>
          <p:nvPr/>
        </p:nvSpPr>
        <p:spPr>
          <a:xfrm>
            <a:off x="9066178" y="2689696"/>
            <a:ext cx="2723745" cy="2003898"/>
          </a:xfrm>
          <a:prstGeom prst="wedgeEllipseCallout">
            <a:avLst>
              <a:gd name="adj1" fmla="val -50833"/>
              <a:gd name="adj2" fmla="val 5813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t>Did you know?</a:t>
            </a:r>
          </a:p>
          <a:p>
            <a:pPr algn="ctr"/>
            <a:r>
              <a:rPr lang="en-GB" dirty="0"/>
              <a:t>Vanillin is a common type of glycosides</a:t>
            </a:r>
          </a:p>
        </p:txBody>
      </p:sp>
    </p:spTree>
    <p:extLst>
      <p:ext uri="{BB962C8B-B14F-4D97-AF65-F5344CB8AC3E}">
        <p14:creationId xmlns:p14="http://schemas.microsoft.com/office/powerpoint/2010/main" val="24142488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path" presetSubtype="0" accel="50000" decel="50000" fill="hold" nodeType="clickEffect">
                                  <p:stCondLst>
                                    <p:cond delay="0"/>
                                  </p:stCondLst>
                                  <p:childTnLst>
                                    <p:animMotion origin="layout" path="M 0 0 C 0 0.033 0.027 0.06 0.06 0.06 C 0.099 0.06 0.113 0.03 0.119 0.012 L 0.125 -0.012 C 0.131 -0.03 0.146 -0.06 0.19 -0.06 C 0.218 -0.06 0.25 -0.033 0.25 0 C 0.25 0.033 0.218 0.06 0.19 0.06 C 0.146 0.06 0.131 0.03 0.125 0.012 L 0.119 -0.012 C 0.113 -0.03 0.099 -0.06 0.06 -0.06 C 0.027 -0.06 0 -0.033 0 0 Z" pathEditMode="relative" ptsTypes="">
                                      <p:cBhvr>
                                        <p:cTn id="6" dur="2000" fill="hold"/>
                                        <p:tgtEl>
                                          <p:spTgt spid="5"/>
                                        </p:tgtEl>
                                        <p:attrNameLst>
                                          <p:attrName>ppt_x</p:attrName>
                                          <p:attrName>ppt_y</p:attrName>
                                        </p:attrNameLst>
                                      </p:cBhvr>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a:xfrm>
            <a:off x="12192000" y="34883"/>
            <a:ext cx="10515600" cy="1325563"/>
          </a:xfrm>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4430059"/>
          </a:xfrm>
          <a:prstGeom prst="rect">
            <a:avLst/>
          </a:prstGeom>
          <a:noFill/>
        </p:spPr>
        <p:txBody>
          <a:bodyPr wrap="square" rtlCol="0">
            <a:spAutoFit/>
          </a:bodyPr>
          <a:lstStyle/>
          <a:p>
            <a:pPr>
              <a:lnSpc>
                <a:spcPct val="150000"/>
              </a:lnSpc>
              <a:spcAft>
                <a:spcPts val="1000"/>
              </a:spcAft>
            </a:pPr>
            <a:r>
              <a:rPr lang="en-GB"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Flavonoids</a:t>
            </a:r>
          </a:p>
          <a:p>
            <a:pPr marL="342900" indent="-342900">
              <a:lnSpc>
                <a:spcPct val="150000"/>
              </a:lnSpc>
              <a:spcAft>
                <a:spcPts val="1000"/>
              </a:spcAft>
              <a:buFont typeface="Arial" panose="020B0604020202020204" pitchFamily="34" charset="0"/>
              <a:buChar char="•"/>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Is a Group of polyphenolic compound that posses </a:t>
            </a:r>
            <a:r>
              <a:rPr lang="en-GB" sz="2400" b="1" dirty="0" err="1">
                <a:solidFill>
                  <a:srgbClr val="000000"/>
                </a:solidFill>
                <a:latin typeface="Times New Roman" panose="02020603050405020304" pitchFamily="18" charset="0"/>
                <a:ea typeface="Times New Roman" panose="02020603050405020304" pitchFamily="18" charset="0"/>
                <a:cs typeface="Arial" panose="020B0604020202020204" pitchFamily="34" charset="0"/>
              </a:rPr>
              <a:t>flavan</a:t>
            </a:r>
            <a:r>
              <a:rPr lang="en-GB"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nucleus</a:t>
            </a: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 within their chemical structure </a:t>
            </a:r>
          </a:p>
          <a:p>
            <a:pPr marL="342900" indent="-342900">
              <a:lnSpc>
                <a:spcPct val="150000"/>
              </a:lnSpc>
              <a:spcAft>
                <a:spcPts val="1000"/>
              </a:spcAft>
              <a:buFont typeface="Arial" panose="020B0604020202020204" pitchFamily="34" charset="0"/>
              <a:buChar char="•"/>
            </a:pPr>
            <a:r>
              <a:rPr lang="en-GB"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Flavus = yellow (although some are colourless)</a:t>
            </a:r>
          </a:p>
          <a:p>
            <a:pPr marL="342900" indent="-342900">
              <a:lnSpc>
                <a:spcPct val="150000"/>
              </a:lnSpc>
              <a:spcAft>
                <a:spcPts val="1000"/>
              </a:spcAft>
              <a:buFont typeface="Arial" panose="020B0604020202020204" pitchFamily="34" charset="0"/>
              <a:buChar char="•"/>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Present within fruits ,vegetables, seeds and flowers</a:t>
            </a:r>
            <a:endParaRPr lang="en-GB"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endParaRPr>
          </a:p>
          <a:p>
            <a:pPr marL="342900" indent="-342900">
              <a:lnSpc>
                <a:spcPct val="150000"/>
              </a:lnSpc>
              <a:spcAft>
                <a:spcPts val="1000"/>
              </a:spcAft>
              <a:buFont typeface="Arial" panose="020B0604020202020204" pitchFamily="34" charset="0"/>
              <a:buChar char="•"/>
            </a:pPr>
            <a:endParaRPr lang="en-US" sz="2400" dirty="0">
              <a:solidFill>
                <a:srgbClr val="000000"/>
              </a:solidFill>
              <a:effectLst/>
              <a:latin typeface="Times New Roman" panose="02020603050405020304" pitchFamily="18" charset="0"/>
              <a:ea typeface="Times New Roman" panose="02020603050405020304" pitchFamily="18" charset="0"/>
            </a:endParaRPr>
          </a:p>
          <a:p>
            <a:pPr>
              <a:lnSpc>
                <a:spcPct val="150000"/>
              </a:lnSpc>
              <a:spcAft>
                <a:spcPts val="1000"/>
              </a:spcAft>
            </a:pPr>
            <a:endParaRPr lang="en-GB" dirty="0"/>
          </a:p>
        </p:txBody>
      </p:sp>
      <p:graphicFrame>
        <p:nvGraphicFramePr>
          <p:cNvPr id="10" name="Object 9">
            <a:extLst>
              <a:ext uri="{FF2B5EF4-FFF2-40B4-BE49-F238E27FC236}">
                <a16:creationId xmlns:a16="http://schemas.microsoft.com/office/drawing/2014/main" id="{46DA4FF3-2346-EBAE-204C-E8D5E92846CC}"/>
              </a:ext>
            </a:extLst>
          </p:cNvPr>
          <p:cNvGraphicFramePr>
            <a:graphicFrameLocks noChangeAspect="1"/>
          </p:cNvGraphicFramePr>
          <p:nvPr>
            <p:extLst>
              <p:ext uri="{D42A27DB-BD31-4B8C-83A1-F6EECF244321}">
                <p14:modId xmlns:p14="http://schemas.microsoft.com/office/powerpoint/2010/main" val="561350514"/>
              </p:ext>
            </p:extLst>
          </p:nvPr>
        </p:nvGraphicFramePr>
        <p:xfrm>
          <a:off x="8040564" y="1560584"/>
          <a:ext cx="4151436" cy="2440710"/>
        </p:xfrm>
        <a:graphic>
          <a:graphicData uri="http://schemas.openxmlformats.org/presentationml/2006/ole">
            <mc:AlternateContent xmlns:mc="http://schemas.openxmlformats.org/markup-compatibility/2006">
              <mc:Choice xmlns:v="urn:schemas-microsoft-com:vml" Requires="v">
                <p:oleObj name="CS ChemDraw Drawing" r:id="rId2" imgW="2365011" imgH="1390826" progId="ChemDraw.Document.6.0">
                  <p:embed/>
                </p:oleObj>
              </mc:Choice>
              <mc:Fallback>
                <p:oleObj name="CS ChemDraw Drawing" r:id="rId2" imgW="2365011" imgH="1390826" progId="ChemDraw.Document.6.0">
                  <p:embed/>
                  <p:pic>
                    <p:nvPicPr>
                      <p:cNvPr id="0" name=""/>
                      <p:cNvPicPr/>
                      <p:nvPr/>
                    </p:nvPicPr>
                    <p:blipFill>
                      <a:blip r:embed="rId3"/>
                      <a:stretch>
                        <a:fillRect/>
                      </a:stretch>
                    </p:blipFill>
                    <p:spPr>
                      <a:xfrm>
                        <a:off x="8040564" y="1560584"/>
                        <a:ext cx="4151436" cy="2440710"/>
                      </a:xfrm>
                      <a:prstGeom prst="rect">
                        <a:avLst/>
                      </a:prstGeom>
                      <a:solidFill>
                        <a:schemeClr val="bg1"/>
                      </a:solidFill>
                    </p:spPr>
                  </p:pic>
                </p:oleObj>
              </mc:Fallback>
            </mc:AlternateContent>
          </a:graphicData>
        </a:graphic>
      </p:graphicFrame>
      <p:pic>
        <p:nvPicPr>
          <p:cNvPr id="13" name="Picture 12">
            <a:extLst>
              <a:ext uri="{FF2B5EF4-FFF2-40B4-BE49-F238E27FC236}">
                <a16:creationId xmlns:a16="http://schemas.microsoft.com/office/drawing/2014/main" id="{09F1456C-9104-25E0-1B18-F2EC72A729FB}"/>
              </a:ext>
            </a:extLst>
          </p:cNvPr>
          <p:cNvPicPr>
            <a:picLocks noChangeAspect="1"/>
          </p:cNvPicPr>
          <p:nvPr/>
        </p:nvPicPr>
        <p:blipFill>
          <a:blip r:embed="rId4"/>
          <a:stretch>
            <a:fillRect/>
          </a:stretch>
        </p:blipFill>
        <p:spPr>
          <a:xfrm>
            <a:off x="12339638" y="47176"/>
            <a:ext cx="6858000" cy="6858000"/>
          </a:xfrm>
          <a:prstGeom prst="rect">
            <a:avLst/>
          </a:prstGeom>
        </p:spPr>
      </p:pic>
    </p:spTree>
    <p:extLst>
      <p:ext uri="{BB962C8B-B14F-4D97-AF65-F5344CB8AC3E}">
        <p14:creationId xmlns:p14="http://schemas.microsoft.com/office/powerpoint/2010/main" val="41309435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3065583"/>
          </a:xfrm>
          <a:prstGeom prst="rect">
            <a:avLst/>
          </a:prstGeom>
          <a:noFill/>
        </p:spPr>
        <p:txBody>
          <a:bodyPr wrap="square" rtlCol="0">
            <a:spAutoFit/>
          </a:bodyPr>
          <a:lstStyle/>
          <a:p>
            <a:pPr>
              <a:lnSpc>
                <a:spcPct val="150000"/>
              </a:lnSpc>
              <a:spcAft>
                <a:spcPts val="1000"/>
              </a:spcAft>
            </a:pPr>
            <a:r>
              <a:rPr lang="en-GB"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Medicinal benefits</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Antioxidants and anti-inflammatory</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Regular consumption reduces risk of several chronic diseases such as cancers and neurodegenerative disorders.</a:t>
            </a:r>
          </a:p>
          <a:p>
            <a:pPr>
              <a:lnSpc>
                <a:spcPct val="150000"/>
              </a:lnSpc>
              <a:spcAft>
                <a:spcPts val="1000"/>
              </a:spcAft>
            </a:pPr>
            <a:endParaRPr lang="en-GB" dirty="0"/>
          </a:p>
        </p:txBody>
      </p:sp>
      <p:graphicFrame>
        <p:nvGraphicFramePr>
          <p:cNvPr id="10" name="Object 9">
            <a:extLst>
              <a:ext uri="{FF2B5EF4-FFF2-40B4-BE49-F238E27FC236}">
                <a16:creationId xmlns:a16="http://schemas.microsoft.com/office/drawing/2014/main" id="{46DA4FF3-2346-EBAE-204C-E8D5E92846CC}"/>
              </a:ext>
            </a:extLst>
          </p:cNvPr>
          <p:cNvGraphicFramePr>
            <a:graphicFrameLocks noChangeAspect="1"/>
          </p:cNvGraphicFramePr>
          <p:nvPr>
            <p:extLst>
              <p:ext uri="{D42A27DB-BD31-4B8C-83A1-F6EECF244321}">
                <p14:modId xmlns:p14="http://schemas.microsoft.com/office/powerpoint/2010/main" val="4136886185"/>
              </p:ext>
            </p:extLst>
          </p:nvPr>
        </p:nvGraphicFramePr>
        <p:xfrm>
          <a:off x="12312527" y="2060647"/>
          <a:ext cx="4151436" cy="2440710"/>
        </p:xfrm>
        <a:graphic>
          <a:graphicData uri="http://schemas.openxmlformats.org/presentationml/2006/ole">
            <mc:AlternateContent xmlns:mc="http://schemas.openxmlformats.org/markup-compatibility/2006">
              <mc:Choice xmlns:v="urn:schemas-microsoft-com:vml" Requires="v">
                <p:oleObj name="CS ChemDraw Drawing" r:id="rId2" imgW="2365011" imgH="1390826" progId="ChemDraw.Document.6.0">
                  <p:embed/>
                </p:oleObj>
              </mc:Choice>
              <mc:Fallback>
                <p:oleObj name="CS ChemDraw Drawing" r:id="rId2" imgW="2365011" imgH="1390826" progId="ChemDraw.Document.6.0">
                  <p:embed/>
                  <p:pic>
                    <p:nvPicPr>
                      <p:cNvPr id="10" name="Object 9">
                        <a:extLst>
                          <a:ext uri="{FF2B5EF4-FFF2-40B4-BE49-F238E27FC236}">
                            <a16:creationId xmlns:a16="http://schemas.microsoft.com/office/drawing/2014/main" id="{46DA4FF3-2346-EBAE-204C-E8D5E92846CC}"/>
                          </a:ext>
                        </a:extLst>
                      </p:cNvPr>
                      <p:cNvPicPr/>
                      <p:nvPr/>
                    </p:nvPicPr>
                    <p:blipFill>
                      <a:blip r:embed="rId3"/>
                      <a:stretch>
                        <a:fillRect/>
                      </a:stretch>
                    </p:blipFill>
                    <p:spPr>
                      <a:xfrm>
                        <a:off x="12312527" y="2060647"/>
                        <a:ext cx="4151436" cy="2440710"/>
                      </a:xfrm>
                      <a:prstGeom prst="rect">
                        <a:avLst/>
                      </a:prstGeom>
                      <a:solidFill>
                        <a:schemeClr val="bg1"/>
                      </a:solidFill>
                    </p:spPr>
                  </p:pic>
                </p:oleObj>
              </mc:Fallback>
            </mc:AlternateContent>
          </a:graphicData>
        </a:graphic>
      </p:graphicFrame>
      <p:pic>
        <p:nvPicPr>
          <p:cNvPr id="8" name="Picture 7">
            <a:extLst>
              <a:ext uri="{FF2B5EF4-FFF2-40B4-BE49-F238E27FC236}">
                <a16:creationId xmlns:a16="http://schemas.microsoft.com/office/drawing/2014/main" id="{1C900C4D-AB10-E0CC-2E89-74EC85CCC9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2076" y="0"/>
            <a:ext cx="6858000" cy="6858000"/>
          </a:xfrm>
          <a:prstGeom prst="rect">
            <a:avLst/>
          </a:prstGeom>
        </p:spPr>
      </p:pic>
    </p:spTree>
    <p:extLst>
      <p:ext uri="{BB962C8B-B14F-4D97-AF65-F5344CB8AC3E}">
        <p14:creationId xmlns:p14="http://schemas.microsoft.com/office/powerpoint/2010/main" val="211126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75EC9-99AF-2424-2EDE-A2E75DE00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862" y="398174"/>
            <a:ext cx="6377348" cy="6377348"/>
          </a:xfrm>
          <a:prstGeom prst="rect">
            <a:avLst/>
          </a:prstGeom>
        </p:spPr>
      </p:pic>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3065583"/>
          </a:xfrm>
          <a:prstGeom prst="rect">
            <a:avLst/>
          </a:prstGeom>
          <a:noFill/>
        </p:spPr>
        <p:txBody>
          <a:bodyPr wrap="square" rtlCol="0">
            <a:spAutoFit/>
          </a:bodyPr>
          <a:lstStyle/>
          <a:p>
            <a:pPr>
              <a:lnSpc>
                <a:spcPct val="150000"/>
              </a:lnSpc>
              <a:spcAft>
                <a:spcPts val="1000"/>
              </a:spcAft>
            </a:pPr>
            <a:r>
              <a:rPr lang="en-GB"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Medicinal benefits</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Antioxidants and anti-inflammatory</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Regular consumption reduces risk of several chronic diseases such as cancers and neurodegenerative disorders.</a:t>
            </a:r>
          </a:p>
          <a:p>
            <a:pPr>
              <a:lnSpc>
                <a:spcPct val="150000"/>
              </a:lnSpc>
              <a:spcAft>
                <a:spcPts val="1000"/>
              </a:spcAft>
            </a:pPr>
            <a:endParaRPr lang="en-GB" dirty="0"/>
          </a:p>
        </p:txBody>
      </p:sp>
      <p:graphicFrame>
        <p:nvGraphicFramePr>
          <p:cNvPr id="10" name="Object 9">
            <a:extLst>
              <a:ext uri="{FF2B5EF4-FFF2-40B4-BE49-F238E27FC236}">
                <a16:creationId xmlns:a16="http://schemas.microsoft.com/office/drawing/2014/main" id="{46DA4FF3-2346-EBAE-204C-E8D5E92846CC}"/>
              </a:ext>
            </a:extLst>
          </p:cNvPr>
          <p:cNvGraphicFramePr>
            <a:graphicFrameLocks noChangeAspect="1"/>
          </p:cNvGraphicFramePr>
          <p:nvPr/>
        </p:nvGraphicFramePr>
        <p:xfrm>
          <a:off x="12312527" y="2060647"/>
          <a:ext cx="4151436" cy="2440710"/>
        </p:xfrm>
        <a:graphic>
          <a:graphicData uri="http://schemas.openxmlformats.org/presentationml/2006/ole">
            <mc:AlternateContent xmlns:mc="http://schemas.openxmlformats.org/markup-compatibility/2006">
              <mc:Choice xmlns:v="urn:schemas-microsoft-com:vml" Requires="v">
                <p:oleObj name="CS ChemDraw Drawing" r:id="rId3" imgW="2365011" imgH="1390826" progId="ChemDraw.Document.6.0">
                  <p:embed/>
                </p:oleObj>
              </mc:Choice>
              <mc:Fallback>
                <p:oleObj name="CS ChemDraw Drawing" r:id="rId3" imgW="2365011" imgH="1390826" progId="ChemDraw.Document.6.0">
                  <p:embed/>
                  <p:pic>
                    <p:nvPicPr>
                      <p:cNvPr id="10" name="Object 9">
                        <a:extLst>
                          <a:ext uri="{FF2B5EF4-FFF2-40B4-BE49-F238E27FC236}">
                            <a16:creationId xmlns:a16="http://schemas.microsoft.com/office/drawing/2014/main" id="{46DA4FF3-2346-EBAE-204C-E8D5E92846CC}"/>
                          </a:ext>
                        </a:extLst>
                      </p:cNvPr>
                      <p:cNvPicPr/>
                      <p:nvPr/>
                    </p:nvPicPr>
                    <p:blipFill>
                      <a:blip r:embed="rId4"/>
                      <a:stretch>
                        <a:fillRect/>
                      </a:stretch>
                    </p:blipFill>
                    <p:spPr>
                      <a:xfrm>
                        <a:off x="12312527" y="2060647"/>
                        <a:ext cx="4151436" cy="2440710"/>
                      </a:xfrm>
                      <a:prstGeom prst="rect">
                        <a:avLst/>
                      </a:prstGeom>
                      <a:solidFill>
                        <a:schemeClr val="bg1"/>
                      </a:solidFill>
                    </p:spPr>
                  </p:pic>
                </p:oleObj>
              </mc:Fallback>
            </mc:AlternateContent>
          </a:graphicData>
        </a:graphic>
      </p:graphicFrame>
      <p:pic>
        <p:nvPicPr>
          <p:cNvPr id="8" name="Picture 7">
            <a:extLst>
              <a:ext uri="{FF2B5EF4-FFF2-40B4-BE49-F238E27FC236}">
                <a16:creationId xmlns:a16="http://schemas.microsoft.com/office/drawing/2014/main" id="{1C900C4D-AB10-E0CC-2E89-74EC85CCC9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2526" y="0"/>
            <a:ext cx="6858000" cy="6858000"/>
          </a:xfrm>
          <a:prstGeom prst="rect">
            <a:avLst/>
          </a:prstGeom>
        </p:spPr>
      </p:pic>
    </p:spTree>
    <p:extLst>
      <p:ext uri="{BB962C8B-B14F-4D97-AF65-F5344CB8AC3E}">
        <p14:creationId xmlns:p14="http://schemas.microsoft.com/office/powerpoint/2010/main" val="15456361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275EC9-99AF-2424-2EDE-A2E75DE007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6862" y="398174"/>
            <a:ext cx="6377348" cy="6377348"/>
          </a:xfrm>
          <a:prstGeom prst="rect">
            <a:avLst/>
          </a:prstGeom>
        </p:spPr>
      </p:pic>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3065583"/>
          </a:xfrm>
          <a:prstGeom prst="rect">
            <a:avLst/>
          </a:prstGeom>
          <a:noFill/>
        </p:spPr>
        <p:txBody>
          <a:bodyPr wrap="square" rtlCol="0">
            <a:spAutoFit/>
          </a:bodyPr>
          <a:lstStyle/>
          <a:p>
            <a:pPr>
              <a:lnSpc>
                <a:spcPct val="150000"/>
              </a:lnSpc>
              <a:spcAft>
                <a:spcPts val="1000"/>
              </a:spcAft>
            </a:pPr>
            <a:r>
              <a:rPr lang="en-GB" sz="2400" b="1"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Medicinal benefits</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Antioxidants and anti-inflammatory</a:t>
            </a:r>
          </a:p>
          <a:p>
            <a:pPr marL="457200" indent="-457200">
              <a:lnSpc>
                <a:spcPct val="150000"/>
              </a:lnSpc>
              <a:spcAft>
                <a:spcPts val="1000"/>
              </a:spcAft>
              <a:buFont typeface="+mj-lt"/>
              <a:buAutoNum type="arabicPeriod"/>
            </a:pPr>
            <a:r>
              <a:rPr lang="en-GB" sz="2400" dirty="0">
                <a:solidFill>
                  <a:srgbClr val="000000"/>
                </a:solidFill>
                <a:latin typeface="Times New Roman" panose="02020603050405020304" pitchFamily="18" charset="0"/>
                <a:ea typeface="Times New Roman" panose="02020603050405020304" pitchFamily="18" charset="0"/>
                <a:cs typeface="Arial" panose="020B0604020202020204" pitchFamily="34" charset="0"/>
              </a:rPr>
              <a:t>Regular consumption reduces risk of several chronic diseases such as cancers and neurodegenerative disorders.</a:t>
            </a:r>
          </a:p>
          <a:p>
            <a:pPr>
              <a:lnSpc>
                <a:spcPct val="150000"/>
              </a:lnSpc>
              <a:spcAft>
                <a:spcPts val="1000"/>
              </a:spcAft>
            </a:pPr>
            <a:endParaRPr lang="en-GB" dirty="0"/>
          </a:p>
        </p:txBody>
      </p:sp>
    </p:spTree>
    <p:extLst>
      <p:ext uri="{BB962C8B-B14F-4D97-AF65-F5344CB8AC3E}">
        <p14:creationId xmlns:p14="http://schemas.microsoft.com/office/powerpoint/2010/main" val="3543965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Requires="am3d">
          <p:graphicFrame>
            <p:nvGraphicFramePr>
              <p:cNvPr id="5" name="Content Placeholder 4" descr="Orange">
                <a:extLst>
                  <a:ext uri="{FF2B5EF4-FFF2-40B4-BE49-F238E27FC236}">
                    <a16:creationId xmlns:a16="http://schemas.microsoft.com/office/drawing/2014/main" id="{0B88973B-822E-DE77-6F69-432B8000F383}"/>
                  </a:ext>
                </a:extLst>
              </p:cNvPr>
              <p:cNvGraphicFramePr>
                <a:graphicFrameLocks noGrp="1" noChangeAspect="1"/>
              </p:cNvGraphicFramePr>
              <p:nvPr>
                <p:ph idx="1"/>
              </p:nvPr>
            </p:nvGraphicFramePr>
            <p:xfrm>
              <a:off x="8696846" y="631725"/>
              <a:ext cx="1462938" cy="2013915"/>
            </p:xfrm>
            <a:graphic>
              <a:graphicData uri="http://schemas.microsoft.com/office/drawing/2017/model3d">
                <am3d:model3d r:embed="rId2">
                  <am3d:spPr>
                    <a:xfrm>
                      <a:off x="0" y="0"/>
                      <a:ext cx="1462938" cy="2013915"/>
                    </a:xfrm>
                    <a:prstGeom prst="rect">
                      <a:avLst/>
                    </a:prstGeom>
                    <a:effectLst>
                      <a:outerShdw blurRad="1270000" dist="50800" dir="5400000" algn="ctr" rotWithShape="0">
                        <a:schemeClr val="tx1">
                          <a:lumMod val="50000"/>
                          <a:lumOff val="50000"/>
                          <a:alpha val="37000"/>
                        </a:schemeClr>
                      </a:outerShdw>
                    </a:effectLst>
                  </am3d:spPr>
                  <am3d:camera>
                    <am3d:pos x="0" y="0" z="69781105"/>
                    <am3d:up dx="0" dy="36000000" dz="0"/>
                    <am3d:lookAt x="0" y="0" z="0"/>
                    <am3d:perspective fov="2700000"/>
                  </am3d:camera>
                  <am3d:trans>
                    <am3d:meterPerModelUnit n="6965732" d="1000000"/>
                    <am3d:preTrans dx="-592978" dy="-17936479" dz="-1774750"/>
                    <am3d:scale>
                      <am3d:sx n="1000000" d="1000000"/>
                      <am3d:sy n="1000000" d="1000000"/>
                      <am3d:sz n="1000000" d="1000000"/>
                    </am3d:scale>
                    <am3d:rot ax="1093285" ay="1008168" az="326171"/>
                    <am3d:postTrans dx="0" dy="0" dz="0"/>
                  </am3d:trans>
                  <am3d:raster rName="Office3DRenderer" rVer="16.0.8326">
                    <am3d:blip r:embed="rId3"/>
                  </am3d:raster>
                  <am3d:objViewport viewportSz="302087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Content Placeholder 4" descr="Orange">
                <a:extLst>
                  <a:ext uri="{FF2B5EF4-FFF2-40B4-BE49-F238E27FC236}">
                    <a16:creationId xmlns:a16="http://schemas.microsoft.com/office/drawing/2014/main" id="{0B88973B-822E-DE77-6F69-432B8000F383}"/>
                  </a:ext>
                </a:extLst>
              </p:cNvPr>
              <p:cNvPicPr>
                <a:picLocks noGrp="1" noRot="1" noChangeAspect="1" noMove="1" noResize="1" noEditPoints="1" noAdjustHandles="1" noChangeArrowheads="1" noChangeShapeType="1" noCrop="1"/>
              </p:cNvPicPr>
              <p:nvPr/>
            </p:nvPicPr>
            <p:blipFill>
              <a:blip r:embed="rId3"/>
              <a:stretch>
                <a:fillRect/>
              </a:stretch>
            </p:blipFill>
            <p:spPr>
              <a:xfrm>
                <a:off x="8696846" y="631725"/>
                <a:ext cx="1462938" cy="2013915"/>
              </a:xfrm>
              <a:prstGeom prst="rect">
                <a:avLst/>
              </a:prstGeom>
              <a:effectLst>
                <a:outerShdw blurRad="1270000" dist="50800" dir="5400000" algn="ctr" rotWithShape="0">
                  <a:schemeClr val="tx1">
                    <a:lumMod val="50000"/>
                    <a:lumOff val="50000"/>
                    <a:alpha val="37000"/>
                  </a:schemeClr>
                </a:outerShdw>
              </a:effectLst>
            </p:spPr>
          </p:pic>
        </mc:Fallback>
      </mc:AlternateContent>
      <p:pic>
        <p:nvPicPr>
          <p:cNvPr id="8" name="Picture 7">
            <a:extLst>
              <a:ext uri="{FF2B5EF4-FFF2-40B4-BE49-F238E27FC236}">
                <a16:creationId xmlns:a16="http://schemas.microsoft.com/office/drawing/2014/main" id="{2F4C7684-C47B-8DC5-1944-F647F18A1761}"/>
              </a:ext>
            </a:extLst>
          </p:cNvPr>
          <p:cNvPicPr>
            <a:picLocks noChangeAspect="1"/>
          </p:cNvPicPr>
          <p:nvPr/>
        </p:nvPicPr>
        <p:blipFill>
          <a:blip r:embed="rId4">
            <a:alphaModFix amt="35000"/>
            <a:extLst>
              <a:ext uri="{28A0092B-C50C-407E-A947-70E740481C1C}">
                <a14:useLocalDpi xmlns:a14="http://schemas.microsoft.com/office/drawing/2010/main" val="0"/>
              </a:ext>
            </a:extLst>
          </a:blip>
          <a:stretch>
            <a:fillRect/>
          </a:stretch>
        </p:blipFill>
        <p:spPr>
          <a:xfrm>
            <a:off x="1858403" y="-34055"/>
            <a:ext cx="10287000" cy="6858000"/>
          </a:xfrm>
          <a:prstGeom prst="rect">
            <a:avLst/>
          </a:prstGeom>
          <a:ln>
            <a:noFill/>
          </a:ln>
          <a:effectLst>
            <a:softEdge rad="112500"/>
          </a:effectLst>
        </p:spPr>
      </p:pic>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3363100"/>
          </a:xfrm>
          <a:prstGeom prst="rect">
            <a:avLst/>
          </a:prstGeom>
          <a:noFill/>
        </p:spPr>
        <p:txBody>
          <a:bodyPr wrap="square" rtlCol="0">
            <a:spAutoFit/>
          </a:bodyPr>
          <a:lstStyle/>
          <a:p>
            <a:pPr>
              <a:lnSpc>
                <a:spcPct val="150000"/>
              </a:lnSpc>
              <a:spcAft>
                <a:spcPts val="1000"/>
              </a:spcAft>
            </a:pP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Hesperidin</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 polyphenolic bioflavonoid, is the predominant flavonoid in orange peel and </a:t>
            </a:r>
            <a:r>
              <a:rPr lang="en-GB" sz="2400" dirty="0">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0000"/>
                </a:solidFill>
                <a:effectLst/>
                <a:latin typeface="Times New Roman" panose="02020603050405020304" pitchFamily="18" charset="0"/>
                <a:ea typeface="Times New Roman" panose="02020603050405020304" pitchFamily="18" charset="0"/>
              </a:rPr>
              <a:t>other citrus fruits, with the </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highest concentration being found in the white parts and </a:t>
            </a:r>
            <a:r>
              <a:rPr lang="en-US" sz="2400" dirty="0">
                <a:solidFill>
                  <a:srgbClr val="000000"/>
                </a:solidFill>
                <a:effectLst/>
                <a:latin typeface="Times New Roman" panose="02020603050405020304" pitchFamily="18" charset="0"/>
                <a:ea typeface="Times New Roman" panose="02020603050405020304" pitchFamily="18" charset="0"/>
              </a:rPr>
              <a:t>pulps of the citrus peels. Hesperidin can also be found in green vegetables</a:t>
            </a:r>
          </a:p>
          <a:p>
            <a:pPr>
              <a:lnSpc>
                <a:spcPct val="150000"/>
              </a:lnSpc>
              <a:spcAft>
                <a:spcPts val="1000"/>
              </a:spcAft>
            </a:pPr>
            <a:endParaRPr lang="en-GB" dirty="0"/>
          </a:p>
        </p:txBody>
      </p:sp>
      <p:pic>
        <p:nvPicPr>
          <p:cNvPr id="3" name="Picture 2">
            <a:extLst>
              <a:ext uri="{FF2B5EF4-FFF2-40B4-BE49-F238E27FC236}">
                <a16:creationId xmlns:a16="http://schemas.microsoft.com/office/drawing/2014/main" id="{D522FB76-7CBC-6380-DD98-ABB3180C2A1C}"/>
              </a:ext>
            </a:extLst>
          </p:cNvPr>
          <p:cNvPicPr>
            <a:picLocks noChangeAspect="1"/>
          </p:cNvPicPr>
          <p:nvPr/>
        </p:nvPicPr>
        <p:blipFill>
          <a:blip r:embed="rId5"/>
          <a:stretch>
            <a:fillRect/>
          </a:stretch>
        </p:blipFill>
        <p:spPr>
          <a:xfrm>
            <a:off x="12374003" y="307578"/>
            <a:ext cx="6383065" cy="6376969"/>
          </a:xfrm>
          <a:prstGeom prst="rect">
            <a:avLst/>
          </a:prstGeom>
        </p:spPr>
      </p:pic>
      <p:sp>
        <p:nvSpPr>
          <p:cNvPr id="9" name="Title 8">
            <a:extLst>
              <a:ext uri="{FF2B5EF4-FFF2-40B4-BE49-F238E27FC236}">
                <a16:creationId xmlns:a16="http://schemas.microsoft.com/office/drawing/2014/main" id="{72BC821C-7D2C-EE4F-745C-86847CE87478}"/>
              </a:ext>
            </a:extLst>
          </p:cNvPr>
          <p:cNvSpPr>
            <a:spLocks noGrp="1"/>
          </p:cNvSpPr>
          <p:nvPr>
            <p:ph type="title"/>
          </p:nvPr>
        </p:nvSpPr>
        <p:spPr/>
        <p:txBody>
          <a:bodyPr/>
          <a:lstStyle/>
          <a:p>
            <a:endParaRPr lang="en-GB"/>
          </a:p>
        </p:txBody>
      </p:sp>
    </p:spTree>
    <p:extLst>
      <p:ext uri="{BB962C8B-B14F-4D97-AF65-F5344CB8AC3E}">
        <p14:creationId xmlns:p14="http://schemas.microsoft.com/office/powerpoint/2010/main" val="33259371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BB5048F-E7C5-A1E8-0D58-720DCC02690A}"/>
              </a:ext>
            </a:extLst>
          </p:cNvPr>
          <p:cNvPicPr>
            <a:picLocks noChangeAspect="1"/>
          </p:cNvPicPr>
          <p:nvPr/>
        </p:nvPicPr>
        <p:blipFill>
          <a:blip r:embed="rId2">
            <a:alphaModFix amt="20000"/>
          </a:blip>
          <a:stretch>
            <a:fillRect/>
          </a:stretch>
        </p:blipFill>
        <p:spPr>
          <a:xfrm>
            <a:off x="1886464" y="-47176"/>
            <a:ext cx="10283952" cy="6858000"/>
          </a:xfrm>
          <a:prstGeom prst="rect">
            <a:avLst/>
          </a:prstGeom>
        </p:spPr>
      </p:pic>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a:xfrm>
            <a:off x="12192000" y="34883"/>
            <a:ext cx="10515600" cy="1325563"/>
          </a:xfrm>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pic>
        <p:nvPicPr>
          <p:cNvPr id="1026" name="Picture 1" descr="Description: نتيجة بحث الصور عن hesperidin">
            <a:extLst>
              <a:ext uri="{FF2B5EF4-FFF2-40B4-BE49-F238E27FC236}">
                <a16:creationId xmlns:a16="http://schemas.microsoft.com/office/drawing/2014/main" id="{C647A0DE-391E-AE04-DB04-27F781E2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825" y="1251604"/>
            <a:ext cx="4614862" cy="538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85E5A952-4B06-0B8F-3C56-AFC3F8237EF1}"/>
              </a:ext>
            </a:extLst>
          </p:cNvPr>
          <p:cNvSpPr txBox="1"/>
          <p:nvPr/>
        </p:nvSpPr>
        <p:spPr>
          <a:xfrm>
            <a:off x="6082931" y="2606119"/>
            <a:ext cx="5223244" cy="1569660"/>
          </a:xfrm>
          <a:prstGeom prst="rect">
            <a:avLst/>
          </a:prstGeom>
          <a:noFill/>
        </p:spPr>
        <p:txBody>
          <a:bodyPr wrap="square" rtlCol="0">
            <a:spAutoFit/>
          </a:bodyPr>
          <a:lstStyle/>
          <a:p>
            <a:r>
              <a:rPr lang="en-US" sz="2400" dirty="0">
                <a:solidFill>
                  <a:srgbClr val="000000"/>
                </a:solidFill>
                <a:latin typeface="Times New Roman" panose="02020603050405020304" pitchFamily="18" charset="0"/>
                <a:ea typeface="Times New Roman" panose="02020603050405020304" pitchFamily="18" charset="0"/>
              </a:rPr>
              <a:t>Within the hesper</a:t>
            </a:r>
            <a:r>
              <a:rPr lang="en-US" sz="2400" b="1" dirty="0">
                <a:solidFill>
                  <a:srgbClr val="FF0000"/>
                </a:solidFill>
                <a:latin typeface="Times New Roman" panose="02020603050405020304" pitchFamily="18" charset="0"/>
                <a:ea typeface="Times New Roman" panose="02020603050405020304" pitchFamily="18" charset="0"/>
              </a:rPr>
              <a:t>idin (</a:t>
            </a:r>
            <a:r>
              <a:rPr lang="en-US" sz="2400" b="1" dirty="0" err="1">
                <a:solidFill>
                  <a:srgbClr val="FF0000"/>
                </a:solidFill>
                <a:latin typeface="Times New Roman" panose="02020603050405020304" pitchFamily="18" charset="0"/>
                <a:ea typeface="Times New Roman" panose="02020603050405020304" pitchFamily="18" charset="0"/>
              </a:rPr>
              <a:t>flavonone</a:t>
            </a:r>
            <a:r>
              <a:rPr lang="en-US" sz="2400" b="1" dirty="0">
                <a:solidFill>
                  <a:srgbClr val="FF0000"/>
                </a:solidFill>
                <a:latin typeface="Times New Roman" panose="02020603050405020304" pitchFamily="18" charset="0"/>
                <a:ea typeface="Times New Roman" panose="02020603050405020304" pitchFamily="18" charset="0"/>
              </a:rPr>
              <a:t>)</a:t>
            </a:r>
          </a:p>
          <a:p>
            <a:endParaRPr lang="en-US" sz="2400" b="1" dirty="0">
              <a:solidFill>
                <a:srgbClr val="FF0000"/>
              </a:solidFill>
              <a:latin typeface="Times New Roman" panose="02020603050405020304" pitchFamily="18" charset="0"/>
              <a:ea typeface="Times New Roman" panose="02020603050405020304" pitchFamily="18" charset="0"/>
            </a:endParaRPr>
          </a:p>
          <a:p>
            <a:r>
              <a:rPr lang="en-US" sz="2400" dirty="0" err="1">
                <a:solidFill>
                  <a:srgbClr val="000000"/>
                </a:solidFill>
                <a:effectLst/>
                <a:latin typeface="Times New Roman" panose="02020603050405020304" pitchFamily="18" charset="0"/>
                <a:ea typeface="Times New Roman" panose="02020603050405020304" pitchFamily="18" charset="0"/>
              </a:rPr>
              <a:t>Hesper</a:t>
            </a:r>
            <a:r>
              <a:rPr lang="en-US" sz="2400" b="1" dirty="0" err="1">
                <a:solidFill>
                  <a:srgbClr val="FF0000"/>
                </a:solidFill>
                <a:effectLst/>
                <a:latin typeface="Times New Roman" panose="02020603050405020304" pitchFamily="18" charset="0"/>
                <a:ea typeface="Times New Roman" panose="02020603050405020304" pitchFamily="18" charset="0"/>
              </a:rPr>
              <a:t>itin</a:t>
            </a:r>
            <a:r>
              <a:rPr lang="en-US" sz="2400" b="1" dirty="0">
                <a:effectLst/>
                <a:latin typeface="Times New Roman" panose="02020603050405020304" pitchFamily="18" charset="0"/>
                <a:ea typeface="Times New Roman" panose="02020603050405020304" pitchFamily="18" charset="0"/>
              </a:rPr>
              <a:t>…..</a:t>
            </a:r>
            <a:r>
              <a:rPr lang="en-US" sz="2400" dirty="0">
                <a:effectLst/>
                <a:latin typeface="Times New Roman" panose="02020603050405020304" pitchFamily="18" charset="0"/>
                <a:ea typeface="Times New Roman" panose="02020603050405020304" pitchFamily="18" charset="0"/>
              </a:rPr>
              <a:t> </a:t>
            </a:r>
            <a:r>
              <a:rPr lang="en-US" sz="2400" b="1" dirty="0">
                <a:effectLst/>
                <a:latin typeface="Times New Roman" panose="02020603050405020304" pitchFamily="18" charset="0"/>
                <a:ea typeface="Times New Roman" panose="02020603050405020304" pitchFamily="18" charset="0"/>
              </a:rPr>
              <a:t>(aglycon)</a:t>
            </a:r>
          </a:p>
          <a:p>
            <a:r>
              <a:rPr lang="en-US" sz="2400" dirty="0">
                <a:latin typeface="Times New Roman" panose="02020603050405020304" pitchFamily="18" charset="0"/>
                <a:ea typeface="Times New Roman" panose="02020603050405020304" pitchFamily="18" charset="0"/>
              </a:rPr>
              <a:t>D</a:t>
            </a:r>
            <a:r>
              <a:rPr lang="en-US" sz="2400" dirty="0">
                <a:effectLst/>
                <a:latin typeface="Times New Roman" panose="02020603050405020304" pitchFamily="18" charset="0"/>
                <a:ea typeface="Times New Roman" panose="02020603050405020304" pitchFamily="18" charset="0"/>
              </a:rPr>
              <a:t>isaccharide </a:t>
            </a:r>
            <a:r>
              <a:rPr lang="en-US" sz="2400" dirty="0" err="1">
                <a:effectLst/>
                <a:latin typeface="Times New Roman" panose="02020603050405020304" pitchFamily="18" charset="0"/>
                <a:ea typeface="Times New Roman" panose="02020603050405020304" pitchFamily="18" charset="0"/>
              </a:rPr>
              <a:t>rutinose</a:t>
            </a:r>
            <a:r>
              <a:rPr lang="en-US" sz="2400" dirty="0">
                <a:effectLst/>
                <a:latin typeface="Times New Roman" panose="02020603050405020304" pitchFamily="18" charset="0"/>
                <a:ea typeface="Times New Roman" panose="02020603050405020304" pitchFamily="18" charset="0"/>
              </a:rPr>
              <a:t>….. </a:t>
            </a:r>
            <a:r>
              <a:rPr lang="en-US" sz="2400" b="1" dirty="0">
                <a:solidFill>
                  <a:srgbClr val="000000"/>
                </a:solidFill>
                <a:effectLst/>
                <a:latin typeface="Times New Roman" panose="02020603050405020304" pitchFamily="18" charset="0"/>
                <a:ea typeface="Times New Roman" panose="02020603050405020304" pitchFamily="18" charset="0"/>
              </a:rPr>
              <a:t>(</a:t>
            </a:r>
            <a:r>
              <a:rPr lang="en-US" sz="2400" b="1" dirty="0" err="1">
                <a:solidFill>
                  <a:srgbClr val="000000"/>
                </a:solidFill>
                <a:effectLst/>
                <a:latin typeface="Times New Roman" panose="02020603050405020304" pitchFamily="18" charset="0"/>
                <a:ea typeface="Times New Roman" panose="02020603050405020304" pitchFamily="18" charset="0"/>
              </a:rPr>
              <a:t>glycon</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GB" sz="2400" b="1" dirty="0"/>
          </a:p>
        </p:txBody>
      </p:sp>
      <mc:AlternateContent xmlns:mc="http://schemas.openxmlformats.org/markup-compatibility/2006">
        <mc:Choice xmlns:am3d="http://schemas.microsoft.com/office/drawing/2017/model3d" Requires="am3d">
          <p:graphicFrame>
            <p:nvGraphicFramePr>
              <p:cNvPr id="9" name="Content Placeholder 4" descr="Orange">
                <a:extLst>
                  <a:ext uri="{FF2B5EF4-FFF2-40B4-BE49-F238E27FC236}">
                    <a16:creationId xmlns:a16="http://schemas.microsoft.com/office/drawing/2014/main" id="{94A8E1FE-3676-0A2D-2B53-35C1715320AD}"/>
                  </a:ext>
                </a:extLst>
              </p:cNvPr>
              <p:cNvGraphicFramePr>
                <a:graphicFrameLocks noChangeAspect="1"/>
              </p:cNvGraphicFramePr>
              <p:nvPr>
                <p:extLst>
                  <p:ext uri="{D42A27DB-BD31-4B8C-83A1-F6EECF244321}">
                    <p14:modId xmlns:p14="http://schemas.microsoft.com/office/powerpoint/2010/main" val="116695179"/>
                  </p:ext>
                </p:extLst>
              </p:nvPr>
            </p:nvGraphicFramePr>
            <p:xfrm>
              <a:off x="9569021" y="4041074"/>
              <a:ext cx="2785417" cy="2864101"/>
            </p:xfrm>
            <a:graphic>
              <a:graphicData uri="http://schemas.microsoft.com/office/drawing/2017/model3d">
                <am3d:model3d r:embed="rId4">
                  <am3d:spPr>
                    <a:xfrm>
                      <a:off x="0" y="0"/>
                      <a:ext cx="2785417" cy="2864101"/>
                    </a:xfrm>
                    <a:prstGeom prst="rect">
                      <a:avLst/>
                    </a:prstGeom>
                    <a:effectLst>
                      <a:outerShdw blurRad="1270000" dist="50800" dir="5400000" algn="ctr" rotWithShape="0">
                        <a:schemeClr val="tx1">
                          <a:lumMod val="50000"/>
                          <a:lumOff val="50000"/>
                          <a:alpha val="37000"/>
                        </a:schemeClr>
                      </a:outerShdw>
                    </a:effectLst>
                  </am3d:spPr>
                  <am3d:camera>
                    <am3d:pos x="0" y="0" z="69781105"/>
                    <am3d:up dx="0" dy="36000000" dz="0"/>
                    <am3d:lookAt x="0" y="0" z="0"/>
                    <am3d:perspective fov="2700000"/>
                  </am3d:camera>
                  <am3d:trans>
                    <am3d:meterPerModelUnit n="6965732" d="1000000"/>
                    <am3d:preTrans dx="-592978" dy="-17936479" dz="-1774750"/>
                    <am3d:scale>
                      <am3d:sx n="1000000" d="1000000"/>
                      <am3d:sy n="1000000" d="1000000"/>
                      <am3d:sz n="1000000" d="1000000"/>
                    </am3d:scale>
                    <am3d:rot ax="1152852" ay="-551878" az="-191319"/>
                    <am3d:postTrans dx="0" dy="0" dz="0"/>
                  </am3d:trans>
                  <am3d:raster rName="Office3DRenderer" rVer="16.0.8326">
                    <am3d:blip r:embed="rId5"/>
                  </am3d:raster>
                  <am3d:objViewport viewportSz="435909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Content Placeholder 4" descr="Orange">
                <a:extLst>
                  <a:ext uri="{FF2B5EF4-FFF2-40B4-BE49-F238E27FC236}">
                    <a16:creationId xmlns:a16="http://schemas.microsoft.com/office/drawing/2014/main" id="{94A8E1FE-3676-0A2D-2B53-35C1715320AD}"/>
                  </a:ext>
                </a:extLst>
              </p:cNvPr>
              <p:cNvPicPr>
                <a:picLocks noGrp="1" noRot="1" noChangeAspect="1" noMove="1" noResize="1" noEditPoints="1" noAdjustHandles="1" noChangeArrowheads="1" noChangeShapeType="1" noCrop="1"/>
              </p:cNvPicPr>
              <p:nvPr/>
            </p:nvPicPr>
            <p:blipFill>
              <a:blip r:embed="rId5"/>
              <a:stretch>
                <a:fillRect/>
              </a:stretch>
            </p:blipFill>
            <p:spPr>
              <a:xfrm>
                <a:off x="9569021" y="4041074"/>
                <a:ext cx="2785417" cy="2864101"/>
              </a:xfrm>
              <a:prstGeom prst="rect">
                <a:avLst/>
              </a:prstGeom>
              <a:effectLst>
                <a:outerShdw blurRad="1270000" dist="50800" dir="5400000" algn="ctr" rotWithShape="0">
                  <a:schemeClr val="tx1">
                    <a:lumMod val="50000"/>
                    <a:lumOff val="50000"/>
                    <a:alpha val="37000"/>
                  </a:schemeClr>
                </a:outerShdw>
              </a:effectLst>
            </p:spPr>
          </p:pic>
        </mc:Fallback>
      </mc:AlternateContent>
      <p:sp>
        <p:nvSpPr>
          <p:cNvPr id="11" name="Content Placeholder 10">
            <a:extLst>
              <a:ext uri="{FF2B5EF4-FFF2-40B4-BE49-F238E27FC236}">
                <a16:creationId xmlns:a16="http://schemas.microsoft.com/office/drawing/2014/main" id="{7699C3F8-CEA8-AC16-EE00-4673FFD9709A}"/>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1920798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mph" presetSubtype="2" fill="hold" nodeType="clickEffect">
                                  <p:stCondLst>
                                    <p:cond delay="0"/>
                                  </p:stCondLst>
                                  <p:childTnLst>
                                    <p:anim calcmode="lin" valueType="num">
                                      <p:cBhvr additive="sum">
                                        <p:cTn id="6" dur="2000" fill="hold"/>
                                        <p:tgtEl>
                                          <p:spTgt spid="9"/>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7" dur="2000" fill="hold"/>
                                        <p:tgtEl>
                                          <p:spTgt spid="9"/>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8" dur="2000" fill="hold"/>
                                        <p:tgtEl>
                                          <p:spTgt spid="9"/>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9" dur="2000" fill="hold"/>
                                        <p:tgtEl>
                                          <p:spTgt spid="9"/>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0" dur="2000" fill="hold"/>
                                        <p:tgtEl>
                                          <p:spTgt spid="9"/>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a:xfrm>
            <a:off x="12192000" y="34883"/>
            <a:ext cx="10515600" cy="1325563"/>
          </a:xfrm>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6" name="TextBox 5">
            <a:extLst>
              <a:ext uri="{FF2B5EF4-FFF2-40B4-BE49-F238E27FC236}">
                <a16:creationId xmlns:a16="http://schemas.microsoft.com/office/drawing/2014/main" id="{DE2F8ACC-20B4-3F94-0A26-7EB017D73324}"/>
              </a:ext>
            </a:extLst>
          </p:cNvPr>
          <p:cNvSpPr txBox="1"/>
          <p:nvPr/>
        </p:nvSpPr>
        <p:spPr>
          <a:xfrm>
            <a:off x="500063" y="1814513"/>
            <a:ext cx="7929562" cy="4173578"/>
          </a:xfrm>
          <a:prstGeom prst="rect">
            <a:avLst/>
          </a:prstGeom>
          <a:noFill/>
        </p:spPr>
        <p:txBody>
          <a:bodyPr wrap="square" rtlCol="0">
            <a:spAutoFit/>
          </a:bodyPr>
          <a:lstStyle/>
          <a:p>
            <a:pPr marL="342900" indent="-342900">
              <a:lnSpc>
                <a:spcPct val="150000"/>
              </a:lnSpc>
              <a:spcAft>
                <a:spcPts val="1000"/>
              </a:spcAft>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The sugar causes hesperi</a:t>
            </a:r>
            <a:r>
              <a:rPr lang="en-US" sz="2400" b="1"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d</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 to be more soluble than </a:t>
            </a:r>
            <a:r>
              <a:rPr lang="en-US" sz="24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hesperi</a:t>
            </a:r>
            <a:r>
              <a:rPr lang="en-US" sz="2400" b="1"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t</a:t>
            </a:r>
            <a:r>
              <a:rPr lang="en-US" sz="2400" dirty="0" err="1">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in</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p>
          <a:p>
            <a:pPr marL="342900" indent="-342900">
              <a:lnSpc>
                <a:spcPct val="150000"/>
              </a:lnSpc>
              <a:spcAft>
                <a:spcPts val="1000"/>
              </a:spcAft>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Hesperidin is an antioxidant that enhances the action of vitamin C to lower cholesterol levels. </a:t>
            </a:r>
          </a:p>
          <a:p>
            <a:pPr marL="342900" indent="-342900">
              <a:lnSpc>
                <a:spcPct val="150000"/>
              </a:lnSpc>
              <a:spcAft>
                <a:spcPts val="1000"/>
              </a:spcAft>
              <a:buFont typeface="Arial" panose="020B0604020202020204" pitchFamily="34" charset="0"/>
              <a:buChar char="•"/>
            </a:pP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It </a:t>
            </a:r>
            <a:r>
              <a:rPr lang="en-GB" sz="2000" dirty="0">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is also known to have pharmacological action as an anti-inflammatory, antihistaminic, and </a:t>
            </a:r>
            <a:r>
              <a:rPr lang="en-GB" sz="2000" dirty="0">
                <a:latin typeface="Calibri" panose="020F0502020204030204" pitchFamily="34" charset="0"/>
                <a:ea typeface="Calibri" panose="020F0502020204030204" pitchFamily="34" charset="0"/>
                <a:cs typeface="Arial" panose="020B0604020202020204" pitchFamily="34" charset="0"/>
              </a:rPr>
              <a:t> </a:t>
            </a:r>
            <a:r>
              <a:rPr lang="en-US" sz="24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antiviral agent.</a:t>
            </a:r>
            <a:endParaRPr lang="en-GB" sz="2000" dirty="0">
              <a:effectLst/>
              <a:latin typeface="Calibri" panose="020F0502020204030204" pitchFamily="34" charset="0"/>
              <a:ea typeface="Calibri" panose="020F0502020204030204" pitchFamily="34" charset="0"/>
              <a:cs typeface="Arial" panose="020B0604020202020204" pitchFamily="34" charset="0"/>
            </a:endParaRPr>
          </a:p>
          <a:p>
            <a:pPr>
              <a:lnSpc>
                <a:spcPct val="150000"/>
              </a:lnSpc>
              <a:spcAft>
                <a:spcPts val="1000"/>
              </a:spcAft>
            </a:pPr>
            <a:endParaRPr lang="en-GB" dirty="0"/>
          </a:p>
        </p:txBody>
      </p:sp>
      <mc:AlternateContent xmlns:mc="http://schemas.openxmlformats.org/markup-compatibility/2006">
        <mc:Choice xmlns:am3d="http://schemas.microsoft.com/office/drawing/2017/model3d" Requires="am3d">
          <p:graphicFrame>
            <p:nvGraphicFramePr>
              <p:cNvPr id="8" name="Content Placeholder 4" descr="Orange">
                <a:extLst>
                  <a:ext uri="{FF2B5EF4-FFF2-40B4-BE49-F238E27FC236}">
                    <a16:creationId xmlns:a16="http://schemas.microsoft.com/office/drawing/2014/main" id="{A7F28756-0AC4-2272-D0B1-2223E7668A1E}"/>
                  </a:ext>
                </a:extLst>
              </p:cNvPr>
              <p:cNvGraphicFramePr>
                <a:graphicFrameLocks noGrp="1" noChangeAspect="1"/>
              </p:cNvGraphicFramePr>
              <p:nvPr>
                <p:ph idx="1"/>
                <p:extLst>
                  <p:ext uri="{D42A27DB-BD31-4B8C-83A1-F6EECF244321}">
                    <p14:modId xmlns:p14="http://schemas.microsoft.com/office/powerpoint/2010/main" val="2096394154"/>
                  </p:ext>
                </p:extLst>
              </p:nvPr>
            </p:nvGraphicFramePr>
            <p:xfrm>
              <a:off x="8025470" y="2459485"/>
              <a:ext cx="4056332" cy="4351338"/>
            </p:xfrm>
            <a:graphic>
              <a:graphicData uri="http://schemas.microsoft.com/office/drawing/2017/model3d">
                <am3d:model3d r:embed="rId2">
                  <am3d:spPr>
                    <a:xfrm>
                      <a:off x="0" y="0"/>
                      <a:ext cx="4056332" cy="4351338"/>
                    </a:xfrm>
                    <a:prstGeom prst="rect">
                      <a:avLst/>
                    </a:prstGeom>
                    <a:effectLst>
                      <a:outerShdw blurRad="1270000" dist="50800" dir="5400000" algn="ctr" rotWithShape="0">
                        <a:schemeClr val="tx1">
                          <a:lumMod val="50000"/>
                          <a:lumOff val="50000"/>
                          <a:alpha val="37000"/>
                        </a:schemeClr>
                      </a:outerShdw>
                    </a:effectLst>
                  </am3d:spPr>
                  <am3d:camera>
                    <am3d:pos x="0" y="0" z="69781105"/>
                    <am3d:up dx="0" dy="36000000" dz="0"/>
                    <am3d:lookAt x="0" y="0" z="0"/>
                    <am3d:perspective fov="2700000"/>
                  </am3d:camera>
                  <am3d:trans>
                    <am3d:meterPerModelUnit n="6965732" d="1000000"/>
                    <am3d:preTrans dx="-592978" dy="-17936479" dz="-1774750"/>
                    <am3d:scale>
                      <am3d:sx n="1000000" d="1000000"/>
                      <am3d:sy n="1000000" d="1000000"/>
                      <am3d:sz n="1000000" d="1000000"/>
                    </am3d:scale>
                    <am3d:rot ax="-287750" ay="-625305" az="52170"/>
                    <am3d:postTrans dx="0" dy="0" dz="0"/>
                  </am3d:trans>
                  <am3d:raster rName="Office3DRenderer" rVer="16.0.8326">
                    <am3d:blip r:embed="rId3"/>
                  </am3d:raster>
                  <am3d:objViewport viewportSz="641638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Content Placeholder 4" descr="Orange">
                <a:extLst>
                  <a:ext uri="{FF2B5EF4-FFF2-40B4-BE49-F238E27FC236}">
                    <a16:creationId xmlns:a16="http://schemas.microsoft.com/office/drawing/2014/main" id="{A7F28756-0AC4-2272-D0B1-2223E7668A1E}"/>
                  </a:ext>
                </a:extLst>
              </p:cNvPr>
              <p:cNvPicPr>
                <a:picLocks noGrp="1" noRot="1" noChangeAspect="1" noMove="1" noResize="1" noEditPoints="1" noAdjustHandles="1" noChangeArrowheads="1" noChangeShapeType="1" noCrop="1"/>
              </p:cNvPicPr>
              <p:nvPr/>
            </p:nvPicPr>
            <p:blipFill>
              <a:blip r:embed="rId3"/>
              <a:stretch>
                <a:fillRect/>
              </a:stretch>
            </p:blipFill>
            <p:spPr>
              <a:xfrm>
                <a:off x="8025470" y="2459485"/>
                <a:ext cx="4056332" cy="4351338"/>
              </a:xfrm>
              <a:prstGeom prst="rect">
                <a:avLst/>
              </a:prstGeom>
              <a:effectLst>
                <a:outerShdw blurRad="1270000" dist="50800" dir="5400000" algn="ctr" rotWithShape="0">
                  <a:schemeClr val="tx1">
                    <a:lumMod val="50000"/>
                    <a:lumOff val="50000"/>
                    <a:alpha val="37000"/>
                  </a:schemeClr>
                </a:outerShdw>
              </a:effectLst>
            </p:spPr>
          </p:pic>
        </mc:Fallback>
      </mc:AlternateContent>
    </p:spTree>
    <p:extLst>
      <p:ext uri="{BB962C8B-B14F-4D97-AF65-F5344CB8AC3E}">
        <p14:creationId xmlns:p14="http://schemas.microsoft.com/office/powerpoint/2010/main" val="31225750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mph" presetSubtype="128" accel="20000" decel="20000" fill="hold" nodeType="clickEffect">
                                  <p:stCondLst>
                                    <p:cond delay="0"/>
                                  </p:stCondLst>
                                  <p:childTnLst>
                                    <p:anim calcmode="lin" valueType="num">
                                      <p:cBhvr additive="sum">
                                        <p:cTn id="6" dur="5000" fill="hold"/>
                                        <p:tgtEl>
                                          <p:spTgt spid="8"/>
                                        </p:tgtEl>
                                        <p:attrNameLst>
                                          <p:attrName>3d.view.rotation.y</p:attrName>
                                        </p:attrNameLst>
                                      </p:cBhvr>
                                      <p:tavLst>
                                        <p:tav tm="0">
                                          <p:val>
                                            <p:fltVal val="0"/>
                                          </p:val>
                                        </p:tav>
                                        <p:tav tm="3330">
                                          <p:val>
                                            <p:fltVal val="6.9747"/>
                                          </p:val>
                                        </p:tav>
                                        <p:tav tm="6660">
                                          <p:val>
                                            <p:fltVal val="12.1039"/>
                                          </p:val>
                                        </p:tav>
                                        <p:tav tm="9990">
                                          <p:val>
                                            <p:fltVal val="15.6713"/>
                                          </p:val>
                                        </p:tav>
                                        <p:tav tm="13320">
                                          <p:val>
                                            <p:fltVal val="17.9604"/>
                                          </p:val>
                                        </p:tav>
                                        <p:tav tm="16650">
                                          <p:val>
                                            <p:fltVal val="19.2548"/>
                                          </p:val>
                                        </p:tav>
                                        <p:tav tm="19970">
                                          <p:val>
                                            <p:fltVal val="19.8371"/>
                                          </p:val>
                                        </p:tav>
                                        <p:tav tm="23290">
                                          <p:val>
                                            <p:fltVal val="19.9936"/>
                                          </p:val>
                                        </p:tav>
                                        <p:tav tm="26620">
                                          <p:val>
                                            <p:fltVal val="19.9945"/>
                                          </p:val>
                                        </p:tav>
                                        <p:tav tm="29950">
                                          <p:val>
                                            <p:fltVal val="19.8447"/>
                                          </p:val>
                                        </p:tav>
                                        <p:tav tm="33280">
                                          <p:val>
                                            <p:fltVal val="19.2733"/>
                                          </p:val>
                                        </p:tav>
                                        <p:tav tm="36610">
                                          <p:val>
                                            <p:fltVal val="17.9968"/>
                                          </p:val>
                                        </p:tav>
                                        <p:tav tm="39940">
                                          <p:val>
                                            <p:fltVal val="15.7316"/>
                                          </p:val>
                                        </p:tav>
                                        <p:tav tm="43270">
                                          <p:val>
                                            <p:fltVal val="12.194"/>
                                          </p:val>
                                        </p:tav>
                                        <p:tav tm="46600">
                                          <p:val>
                                            <p:fltVal val="7.1005"/>
                                          </p:val>
                                        </p:tav>
                                        <p:tav tm="49930">
                                          <p:val>
                                            <p:fltVal val="0.1675"/>
                                          </p:val>
                                        </p:tav>
                                        <p:tav tm="53250">
                                          <p:val>
                                            <p:fltVal val="-6.8299"/>
                                          </p:val>
                                        </p:tav>
                                        <p:tav tm="56580">
                                          <p:val>
                                            <p:fltVal val="-12.0002"/>
                                          </p:val>
                                        </p:tav>
                                        <p:tav tm="59900">
                                          <p:val>
                                            <p:fltVal val="-15.593"/>
                                          </p:val>
                                        </p:tav>
                                        <p:tav tm="63220">
                                          <p:val>
                                            <p:fltVal val="-17.9075"/>
                                          </p:val>
                                        </p:tav>
                                        <p:tav tm="66540">
                                          <p:val>
                                            <p:fltVal val="-19.2249"/>
                                          </p:val>
                                        </p:tav>
                                        <p:tav tm="69870">
                                          <p:val>
                                            <p:fltVal val="-19.8271"/>
                                          </p:val>
                                        </p:tav>
                                        <p:tav tm="73190">
                                          <p:val>
                                            <p:fltVal val="-19.9924"/>
                                          </p:val>
                                        </p:tav>
                                        <p:tav tm="76510">
                                          <p:val>
                                            <p:fltVal val="-19.9955"/>
                                          </p:val>
                                        </p:tav>
                                        <p:tav tm="79830">
                                          <p:val>
                                            <p:fltVal val="-19.8557"/>
                                          </p:val>
                                        </p:tav>
                                        <p:tav tm="83160">
                                          <p:val>
                                            <p:fltVal val="-19.3045"/>
                                          </p:val>
                                        </p:tav>
                                        <p:tav tm="86480">
                                          <p:val>
                                            <p:fltVal val="-18.0634"/>
                                          </p:val>
                                        </p:tav>
                                        <p:tav tm="89800">
                                          <p:val>
                                            <p:fltVal val="-15.8505"/>
                                          </p:val>
                                        </p:tav>
                                        <p:tav tm="93120">
                                          <p:val>
                                            <p:fltVal val="-12.3847"/>
                                          </p:val>
                                        </p:tav>
                                        <p:tav tm="96450">
                                          <p:val>
                                            <p:fltVal val="-7.3674"/>
                                          </p:val>
                                        </p:tav>
                                        <p:tav tm="100000">
                                          <p:val>
                                            <p:fltVal val="0"/>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7" name="Content Placeholder 6">
            <a:extLst>
              <a:ext uri="{FF2B5EF4-FFF2-40B4-BE49-F238E27FC236}">
                <a16:creationId xmlns:a16="http://schemas.microsoft.com/office/drawing/2014/main" id="{52F0444B-481B-7D90-5AE4-BF7B6E1E359A}"/>
              </a:ext>
            </a:extLst>
          </p:cNvPr>
          <p:cNvSpPr>
            <a:spLocks noGrp="1"/>
          </p:cNvSpPr>
          <p:nvPr>
            <p:ph idx="1"/>
          </p:nvPr>
        </p:nvSpPr>
        <p:spPr>
          <a:xfrm>
            <a:off x="838200" y="1557338"/>
            <a:ext cx="10515600" cy="4619625"/>
          </a:xfrm>
        </p:spPr>
        <p:txBody>
          <a:bodyPr>
            <a:normAutofit fontScale="92500" lnSpcReduction="20000"/>
          </a:bodyPr>
          <a:lstStyle/>
          <a:p>
            <a:pPr marL="0" indent="0">
              <a:lnSpc>
                <a:spcPct val="150000"/>
              </a:lnSpc>
              <a:spcAft>
                <a:spcPts val="1000"/>
              </a:spcAft>
              <a:buNone/>
            </a:pPr>
            <a:r>
              <a:rPr lang="en-US" sz="3200" b="1" u="sng" dirty="0">
                <a:effectLst/>
                <a:latin typeface="Times New Roman" panose="02020603050405020304" pitchFamily="18" charset="0"/>
                <a:ea typeface="Calibri" panose="020F0502020204030204" pitchFamily="34" charset="0"/>
                <a:cs typeface="Arial" panose="020B0604020202020204" pitchFamily="34" charset="0"/>
              </a:rPr>
              <a:t>Extraction Procedure</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lnSpc>
                <a:spcPct val="150000"/>
              </a:lnSpc>
              <a:spcAft>
                <a:spcPts val="1000"/>
              </a:spcAft>
              <a:buNone/>
            </a:pPr>
            <a:r>
              <a:rPr lang="en-US" sz="2800" dirty="0">
                <a:effectLst/>
                <a:latin typeface="Times New Roman" panose="02020603050405020304" pitchFamily="18" charset="0"/>
                <a:ea typeface="Calibri" panose="020F0502020204030204" pitchFamily="34" charset="0"/>
                <a:cs typeface="Arial" panose="020B0604020202020204" pitchFamily="34" charset="0"/>
              </a:rPr>
              <a:t>Hesperidin can be isolated by </a:t>
            </a:r>
            <a:r>
              <a:rPr lang="en-US" sz="2800" b="1" dirty="0">
                <a:effectLst/>
                <a:latin typeface="Times New Roman" panose="02020603050405020304" pitchFamily="18" charset="0"/>
                <a:ea typeface="Calibri" panose="020F0502020204030204" pitchFamily="34" charset="0"/>
                <a:cs typeface="Arial" panose="020B0604020202020204" pitchFamily="34" charset="0"/>
              </a:rPr>
              <a:t>2 methods :</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2800" b="1" dirty="0">
                <a:effectLst/>
                <a:latin typeface="Times New Roman" panose="02020603050405020304" pitchFamily="18" charset="0"/>
                <a:ea typeface="Calibri" panose="020F0502020204030204" pitchFamily="34" charset="0"/>
                <a:cs typeface="Arial" panose="020B0604020202020204" pitchFamily="34" charset="0"/>
              </a:rPr>
              <a:t>Conventional method</a:t>
            </a:r>
            <a:r>
              <a:rPr lang="en-US" sz="2800" dirty="0">
                <a:effectLst/>
                <a:latin typeface="Times New Roman" panose="02020603050405020304" pitchFamily="18" charset="0"/>
                <a:ea typeface="Calibri" panose="020F0502020204030204" pitchFamily="34" charset="0"/>
                <a:cs typeface="Arial" panose="020B0604020202020204" pitchFamily="34" charset="0"/>
              </a:rPr>
              <a:t> :the dried orange peel (250 gm) were macerated well with 800 ml of methanol overnight the filter, collect the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filterate</a:t>
            </a:r>
            <a:r>
              <a:rPr lang="en-US" sz="2800" dirty="0">
                <a:effectLst/>
                <a:latin typeface="Times New Roman" panose="02020603050405020304" pitchFamily="18" charset="0"/>
                <a:ea typeface="Calibri" panose="020F0502020204030204" pitchFamily="34" charset="0"/>
                <a:cs typeface="Arial" panose="020B0604020202020204" pitchFamily="34" charset="0"/>
              </a:rPr>
              <a:t> for detection of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hesperidine</a:t>
            </a:r>
            <a:r>
              <a:rPr lang="en-US" sz="2800" dirty="0">
                <a:effectLst/>
                <a:latin typeface="Times New Roman" panose="02020603050405020304" pitchFamily="18"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1000"/>
              </a:spcAft>
              <a:buFont typeface="+mj-lt"/>
              <a:buAutoNum type="arabicPeriod"/>
            </a:pPr>
            <a:r>
              <a:rPr lang="en-US" sz="2800" b="1" dirty="0">
                <a:effectLst/>
                <a:latin typeface="Times New Roman" panose="02020603050405020304" pitchFamily="18" charset="0"/>
                <a:ea typeface="Calibri" panose="020F0502020204030204" pitchFamily="34" charset="0"/>
                <a:cs typeface="Arial" panose="020B0604020202020204" pitchFamily="34" charset="0"/>
              </a:rPr>
              <a:t>Modern method:</a:t>
            </a:r>
            <a:r>
              <a:rPr lang="en-US" sz="2800" dirty="0">
                <a:effectLst/>
                <a:latin typeface="Times New Roman" panose="02020603050405020304" pitchFamily="18" charset="0"/>
                <a:ea typeface="Calibri" panose="020F0502020204030204" pitchFamily="34" charset="0"/>
                <a:cs typeface="Arial" panose="020B0604020202020204" pitchFamily="34" charset="0"/>
              </a:rPr>
              <a:t> by using </a:t>
            </a:r>
            <a:r>
              <a:rPr lang="en-US" sz="2800" dirty="0" err="1">
                <a:effectLst/>
                <a:latin typeface="Times New Roman" panose="02020603050405020304" pitchFamily="18" charset="0"/>
                <a:ea typeface="Calibri" panose="020F0502020204030204" pitchFamily="34" charset="0"/>
                <a:cs typeface="Arial" panose="020B0604020202020204" pitchFamily="34" charset="0"/>
              </a:rPr>
              <a:t>soxholet</a:t>
            </a:r>
            <a:r>
              <a:rPr lang="en-US" sz="2800" dirty="0">
                <a:effectLst/>
                <a:latin typeface="Times New Roman" panose="02020603050405020304" pitchFamily="18" charset="0"/>
                <a:ea typeface="Calibri" panose="020F0502020204030204" pitchFamily="34" charset="0"/>
                <a:cs typeface="Arial" panose="020B0604020202020204" pitchFamily="34" charset="0"/>
              </a:rPr>
              <a:t> apparatus and petroleum ether as solvent.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3181275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endParaRPr lang="en-GB" u="sng" dirty="0"/>
          </a:p>
          <a:p>
            <a:pPr marL="0" indent="0">
              <a:buNone/>
            </a:pPr>
            <a:endParaRPr lang="en-GB" u="sng" dirty="0"/>
          </a:p>
          <a:p>
            <a:endParaRPr lang="en-GB" u="sng" dirty="0"/>
          </a:p>
        </p:txBody>
      </p:sp>
      <p:grpSp>
        <p:nvGrpSpPr>
          <p:cNvPr id="6" name="Group 5">
            <a:extLst>
              <a:ext uri="{FF2B5EF4-FFF2-40B4-BE49-F238E27FC236}">
                <a16:creationId xmlns:a16="http://schemas.microsoft.com/office/drawing/2014/main" id="{A9E7A99C-D52D-73FA-F93F-D45B731AFF57}"/>
              </a:ext>
            </a:extLst>
          </p:cNvPr>
          <p:cNvGrpSpPr/>
          <p:nvPr/>
        </p:nvGrpSpPr>
        <p:grpSpPr>
          <a:xfrm>
            <a:off x="1460312" y="1825625"/>
            <a:ext cx="9007551" cy="3898173"/>
            <a:chOff x="1782045" y="2959827"/>
            <a:chExt cx="9007551" cy="3898173"/>
          </a:xfrm>
        </p:grpSpPr>
        <p:sp>
          <p:nvSpPr>
            <p:cNvPr id="11" name="Rectangle: Rounded Corners 10">
              <a:extLst>
                <a:ext uri="{FF2B5EF4-FFF2-40B4-BE49-F238E27FC236}">
                  <a16:creationId xmlns:a16="http://schemas.microsoft.com/office/drawing/2014/main" id="{55BCEAC1-7AB6-8CA2-E2F7-3FA351AC59CA}"/>
                </a:ext>
              </a:extLst>
            </p:cNvPr>
            <p:cNvSpPr/>
            <p:nvPr/>
          </p:nvSpPr>
          <p:spPr>
            <a:xfrm rot="20038504">
              <a:off x="3870514" y="4035295"/>
              <a:ext cx="2960110" cy="282270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1358324-9003-ADE7-FBF8-3E89F5223ADB}"/>
                </a:ext>
              </a:extLst>
            </p:cNvPr>
            <p:cNvGrpSpPr/>
            <p:nvPr/>
          </p:nvGrpSpPr>
          <p:grpSpPr>
            <a:xfrm>
              <a:off x="3503841" y="2959827"/>
              <a:ext cx="6136746" cy="3461362"/>
              <a:chOff x="3503841" y="2959827"/>
              <a:chExt cx="6136746" cy="3461362"/>
            </a:xfrm>
          </p:grpSpPr>
          <p:sp>
            <p:nvSpPr>
              <p:cNvPr id="9" name="Flowchart: Terminator 8">
                <a:extLst>
                  <a:ext uri="{FF2B5EF4-FFF2-40B4-BE49-F238E27FC236}">
                    <a16:creationId xmlns:a16="http://schemas.microsoft.com/office/drawing/2014/main" id="{8AA4E683-A7D9-E73F-53F4-3D0EC590C648}"/>
                  </a:ext>
                </a:extLst>
              </p:cNvPr>
              <p:cNvSpPr/>
              <p:nvPr/>
            </p:nvSpPr>
            <p:spPr>
              <a:xfrm rot="1946653">
                <a:off x="6418501" y="3312619"/>
                <a:ext cx="3222086" cy="1865801"/>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7DA1789-D12C-DFA3-831C-B4F07EC03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41" y="2959827"/>
                <a:ext cx="6011694" cy="3461362"/>
              </a:xfrm>
              <a:prstGeom prst="rect">
                <a:avLst/>
              </a:prstGeom>
            </p:spPr>
          </p:pic>
        </p:grpSp>
        <p:sp>
          <p:nvSpPr>
            <p:cNvPr id="7" name="TextBox 6">
              <a:extLst>
                <a:ext uri="{FF2B5EF4-FFF2-40B4-BE49-F238E27FC236}">
                  <a16:creationId xmlns:a16="http://schemas.microsoft.com/office/drawing/2014/main" id="{5CC650F1-06A1-E908-B474-35741F52CB1A}"/>
                </a:ext>
              </a:extLst>
            </p:cNvPr>
            <p:cNvSpPr txBox="1"/>
            <p:nvPr/>
          </p:nvSpPr>
          <p:spPr>
            <a:xfrm>
              <a:off x="9398541" y="3132307"/>
              <a:ext cx="1391055" cy="830997"/>
            </a:xfrm>
            <a:prstGeom prst="rect">
              <a:avLst/>
            </a:prstGeom>
            <a:noFill/>
            <a:ln w="57150" cmpd="sng">
              <a:solidFill>
                <a:schemeClr val="accent4">
                  <a:lumMod val="60000"/>
                  <a:lumOff val="40000"/>
                </a:schemeClr>
              </a:solidFill>
            </a:ln>
          </p:spPr>
          <p:txBody>
            <a:bodyPr wrap="square" rtlCol="0">
              <a:spAutoFit/>
            </a:bodyPr>
            <a:lstStyle/>
            <a:p>
              <a:r>
                <a:rPr lang="en-GB" sz="2400" b="1" dirty="0"/>
                <a:t>Aglycon (</a:t>
              </a:r>
              <a:r>
                <a:rPr lang="en-GB" sz="2400" b="1" dirty="0" err="1"/>
                <a:t>genin</a:t>
              </a:r>
              <a:r>
                <a:rPr lang="en-GB" sz="2400" b="1" dirty="0"/>
                <a:t>)</a:t>
              </a:r>
            </a:p>
          </p:txBody>
        </p:sp>
        <p:sp>
          <p:nvSpPr>
            <p:cNvPr id="14" name="TextBox 13">
              <a:extLst>
                <a:ext uri="{FF2B5EF4-FFF2-40B4-BE49-F238E27FC236}">
                  <a16:creationId xmlns:a16="http://schemas.microsoft.com/office/drawing/2014/main" id="{1E9135E5-5882-F96E-459C-CF140D2770A4}"/>
                </a:ext>
              </a:extLst>
            </p:cNvPr>
            <p:cNvSpPr txBox="1"/>
            <p:nvPr/>
          </p:nvSpPr>
          <p:spPr>
            <a:xfrm>
              <a:off x="1782045" y="4075890"/>
              <a:ext cx="1721796" cy="830997"/>
            </a:xfrm>
            <a:prstGeom prst="rect">
              <a:avLst/>
            </a:prstGeom>
            <a:noFill/>
            <a:ln w="44450">
              <a:solidFill>
                <a:schemeClr val="accent1">
                  <a:lumMod val="60000"/>
                  <a:lumOff val="40000"/>
                </a:schemeClr>
              </a:solidFill>
            </a:ln>
          </p:spPr>
          <p:txBody>
            <a:bodyPr wrap="square" rtlCol="0">
              <a:spAutoFit/>
            </a:bodyPr>
            <a:lstStyle/>
            <a:p>
              <a:r>
                <a:rPr lang="en-GB" sz="2400" b="1" dirty="0" err="1"/>
                <a:t>Glycon</a:t>
              </a:r>
              <a:r>
                <a:rPr lang="en-GB" sz="2400" b="1" dirty="0"/>
                <a:t> </a:t>
              </a:r>
            </a:p>
            <a:p>
              <a:r>
                <a:rPr lang="en-GB" sz="2400" b="1" dirty="0"/>
                <a:t>(saccharide)</a:t>
              </a:r>
            </a:p>
          </p:txBody>
        </p:sp>
        <p:sp>
          <p:nvSpPr>
            <p:cNvPr id="15" name="Right Brace 14">
              <a:extLst>
                <a:ext uri="{FF2B5EF4-FFF2-40B4-BE49-F238E27FC236}">
                  <a16:creationId xmlns:a16="http://schemas.microsoft.com/office/drawing/2014/main" id="{CE33938A-5F65-FC54-D33E-3D4BC54893D8}"/>
                </a:ext>
              </a:extLst>
            </p:cNvPr>
            <p:cNvSpPr/>
            <p:nvPr/>
          </p:nvSpPr>
          <p:spPr>
            <a:xfrm rot="2807669">
              <a:off x="7308908" y="5768826"/>
              <a:ext cx="1493455" cy="418250"/>
            </a:xfrm>
            <a:prstGeom prst="rightBrace">
              <a:avLst>
                <a:gd name="adj1" fmla="val 8333"/>
                <a:gd name="adj2" fmla="val 4365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4996716-2AB9-EA92-7C5B-5344C4361FFE}"/>
                </a:ext>
              </a:extLst>
            </p:cNvPr>
            <p:cNvSpPr txBox="1"/>
            <p:nvPr/>
          </p:nvSpPr>
          <p:spPr>
            <a:xfrm>
              <a:off x="8528637" y="6330441"/>
              <a:ext cx="2245467" cy="461665"/>
            </a:xfrm>
            <a:prstGeom prst="rect">
              <a:avLst/>
            </a:prstGeom>
            <a:noFill/>
          </p:spPr>
          <p:txBody>
            <a:bodyPr wrap="square" rtlCol="0">
              <a:spAutoFit/>
            </a:bodyPr>
            <a:lstStyle/>
            <a:p>
              <a:r>
                <a:rPr lang="en-GB" sz="2400" b="1" dirty="0"/>
                <a:t>Glycosidic bond</a:t>
              </a:r>
            </a:p>
          </p:txBody>
        </p:sp>
      </p:grpSp>
    </p:spTree>
    <p:extLst>
      <p:ext uri="{BB962C8B-B14F-4D97-AF65-F5344CB8AC3E}">
        <p14:creationId xmlns:p14="http://schemas.microsoft.com/office/powerpoint/2010/main" val="262054236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60443E3-EB7A-38F5-139D-6B5455FF1873}"/>
              </a:ext>
            </a:extLst>
          </p:cNvPr>
          <p:cNvSpPr txBox="1"/>
          <p:nvPr/>
        </p:nvSpPr>
        <p:spPr>
          <a:xfrm>
            <a:off x="303581" y="47176"/>
            <a:ext cx="10001955" cy="1323439"/>
          </a:xfrm>
          <a:prstGeom prst="rect">
            <a:avLst/>
          </a:prstGeom>
          <a:noFill/>
        </p:spPr>
        <p:txBody>
          <a:bodyPr wrap="square" rtlCol="0">
            <a:spAutoFit/>
          </a:bodyPr>
          <a:lstStyle/>
          <a:p>
            <a:r>
              <a:rPr lang="en-GB" sz="8000" b="1" dirty="0">
                <a:solidFill>
                  <a:srgbClr val="FFC000"/>
                </a:solidFill>
              </a:rPr>
              <a:t>Flavonoid</a:t>
            </a:r>
            <a:r>
              <a:rPr lang="en-GB" sz="8000" b="1" dirty="0"/>
              <a:t> glycosides</a:t>
            </a:r>
          </a:p>
        </p:txBody>
      </p:sp>
      <p:sp>
        <p:nvSpPr>
          <p:cNvPr id="7" name="Content Placeholder 6">
            <a:extLst>
              <a:ext uri="{FF2B5EF4-FFF2-40B4-BE49-F238E27FC236}">
                <a16:creationId xmlns:a16="http://schemas.microsoft.com/office/drawing/2014/main" id="{52F0444B-481B-7D90-5AE4-BF7B6E1E359A}"/>
              </a:ext>
            </a:extLst>
          </p:cNvPr>
          <p:cNvSpPr>
            <a:spLocks noGrp="1"/>
          </p:cNvSpPr>
          <p:nvPr>
            <p:ph idx="1"/>
          </p:nvPr>
        </p:nvSpPr>
        <p:spPr>
          <a:xfrm>
            <a:off x="838200" y="1557338"/>
            <a:ext cx="10515600" cy="4619625"/>
          </a:xfrm>
        </p:spPr>
        <p:txBody>
          <a:bodyPr>
            <a:normAutofit fontScale="70000" lnSpcReduction="20000"/>
          </a:bodyPr>
          <a:lstStyle/>
          <a:p>
            <a:pPr marL="0" indent="0">
              <a:lnSpc>
                <a:spcPct val="150000"/>
              </a:lnSpc>
              <a:spcAft>
                <a:spcPts val="1000"/>
              </a:spcAft>
              <a:buNone/>
            </a:pPr>
            <a:r>
              <a:rPr lang="en-US" sz="3600" b="1" u="sng" dirty="0">
                <a:effectLst/>
                <a:latin typeface="Times New Roman" panose="02020603050405020304" pitchFamily="18" charset="0"/>
                <a:ea typeface="Calibri" panose="020F0502020204030204" pitchFamily="34" charset="0"/>
                <a:cs typeface="Arial" panose="020B0604020202020204" pitchFamily="34" charset="0"/>
              </a:rPr>
              <a:t>Detection of flavonoid</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3200" b="1" dirty="0">
                <a:effectLst/>
                <a:latin typeface="Times New Roman" panose="02020603050405020304" pitchFamily="18" charset="0"/>
                <a:ea typeface="Calibri" panose="020F0502020204030204" pitchFamily="34" charset="0"/>
                <a:cs typeface="Arial" panose="020B0604020202020204" pitchFamily="34" charset="0"/>
              </a:rPr>
              <a:t>FeCl3 test:   </a:t>
            </a:r>
            <a:r>
              <a:rPr lang="en-US" sz="3200" dirty="0">
                <a:effectLst/>
                <a:latin typeface="Times New Roman" panose="02020603050405020304" pitchFamily="18" charset="0"/>
                <a:ea typeface="Calibri" panose="020F0502020204030204" pitchFamily="34" charset="0"/>
                <a:cs typeface="Arial" panose="020B0604020202020204" pitchFamily="34" charset="0"/>
              </a:rPr>
              <a:t>             1 ml extract + few drops of FeCl3 (10%)→ </a:t>
            </a:r>
            <a:r>
              <a:rPr lang="en-US" sz="32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brown color</a:t>
            </a:r>
            <a:r>
              <a:rPr lang="en-US" sz="3200" dirty="0">
                <a:effectLst/>
                <a:latin typeface="Times New Roman" panose="02020603050405020304" pitchFamily="18" charset="0"/>
                <a:ea typeface="Calibri" panose="020F0502020204030204" pitchFamily="34" charset="0"/>
                <a:cs typeface="Arial" panose="020B0604020202020204" pitchFamily="34" charset="0"/>
              </a:rPr>
              <a:t> solution</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3200" b="1" dirty="0">
                <a:effectLst/>
                <a:latin typeface="Times New Roman" panose="02020603050405020304" pitchFamily="18" charset="0"/>
                <a:ea typeface="Calibri" panose="020F0502020204030204" pitchFamily="34" charset="0"/>
                <a:cs typeface="Arial" panose="020B0604020202020204" pitchFamily="34" charset="0"/>
              </a:rPr>
              <a:t>Lead acetate test</a:t>
            </a:r>
            <a:r>
              <a:rPr lang="en-US" sz="3200" dirty="0">
                <a:effectLst/>
                <a:latin typeface="Times New Roman" panose="02020603050405020304" pitchFamily="18" charset="0"/>
                <a:ea typeface="Calibri" panose="020F0502020204030204" pitchFamily="34" charset="0"/>
                <a:cs typeface="Arial" panose="020B0604020202020204" pitchFamily="34" charset="0"/>
              </a:rPr>
              <a:t>:     1 ml extract + 10 drops of lead acetate (10%)→ </a:t>
            </a:r>
            <a:r>
              <a:rPr lang="en-US" sz="32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white</a:t>
            </a:r>
            <a:r>
              <a:rPr lang="en-US" sz="3200" dirty="0">
                <a:effectLst/>
                <a:latin typeface="Times New Roman" panose="02020603050405020304" pitchFamily="18" charset="0"/>
                <a:ea typeface="Calibri" panose="020F0502020204030204" pitchFamily="34" charset="0"/>
                <a:cs typeface="Arial" panose="020B0604020202020204" pitchFamily="34" charset="0"/>
              </a:rPr>
              <a:t> </a:t>
            </a:r>
            <a:r>
              <a:rPr lang="en-US" sz="3200" b="1" dirty="0">
                <a:effectLst/>
                <a:latin typeface="Times New Roman" panose="02020603050405020304" pitchFamily="18" charset="0"/>
                <a:ea typeface="Calibri" panose="020F0502020204030204" pitchFamily="34" charset="0"/>
                <a:cs typeface="Arial" panose="020B0604020202020204" pitchFamily="34" charset="0"/>
              </a:rPr>
              <a:t>precipitate</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buFont typeface="+mj-lt"/>
              <a:buAutoNum type="arabicPeriod"/>
            </a:pPr>
            <a:r>
              <a:rPr lang="en-US" sz="3200" b="1" dirty="0">
                <a:effectLst/>
                <a:latin typeface="Times New Roman" panose="02020603050405020304" pitchFamily="18" charset="0"/>
                <a:ea typeface="Calibri" panose="020F0502020204030204" pitchFamily="34" charset="0"/>
                <a:cs typeface="Arial" panose="020B0604020202020204" pitchFamily="34" charset="0"/>
              </a:rPr>
              <a:t>Sodium hydroxide test</a:t>
            </a:r>
            <a:r>
              <a:rPr lang="en-US" sz="3200" dirty="0">
                <a:effectLst/>
                <a:latin typeface="Times New Roman" panose="02020603050405020304" pitchFamily="18" charset="0"/>
                <a:ea typeface="Calibri" panose="020F0502020204030204" pitchFamily="34" charset="0"/>
                <a:cs typeface="Arial" panose="020B0604020202020204" pitchFamily="34" charset="0"/>
              </a:rPr>
              <a:t>:     1 ml extract + 5 drops  NaOH (10%) →</a:t>
            </a:r>
            <a:r>
              <a:rPr lang="en-US" sz="32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yellow</a:t>
            </a:r>
            <a:r>
              <a:rPr lang="en-US" sz="3200" dirty="0">
                <a:effectLst/>
                <a:latin typeface="Times New Roman" panose="02020603050405020304" pitchFamily="18" charset="0"/>
                <a:ea typeface="Calibri" panose="020F0502020204030204" pitchFamily="34" charset="0"/>
                <a:cs typeface="Arial" panose="020B0604020202020204" pitchFamily="34" charset="0"/>
              </a:rPr>
              <a:t> color  solution appear, which disappear upon addition of 5 drops HCl</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50000"/>
              </a:lnSpc>
              <a:spcAft>
                <a:spcPts val="1000"/>
              </a:spcAft>
              <a:buFont typeface="+mj-lt"/>
              <a:buAutoNum type="arabicPeriod"/>
            </a:pPr>
            <a:r>
              <a:rPr lang="en-US" sz="3200" b="1" dirty="0">
                <a:effectLst/>
                <a:latin typeface="Times New Roman" panose="02020603050405020304" pitchFamily="18" charset="0"/>
                <a:ea typeface="Calibri" panose="020F0502020204030204" pitchFamily="34" charset="0"/>
                <a:cs typeface="Arial" panose="020B0604020202020204" pitchFamily="34" charset="0"/>
              </a:rPr>
              <a:t>Shinoda test</a:t>
            </a:r>
            <a:r>
              <a:rPr lang="en-US" sz="3200" dirty="0">
                <a:effectLst/>
                <a:latin typeface="Times New Roman" panose="02020603050405020304" pitchFamily="18" charset="0"/>
                <a:ea typeface="Calibri" panose="020F0502020204030204" pitchFamily="34" charset="0"/>
                <a:cs typeface="Arial" panose="020B0604020202020204" pitchFamily="34" charset="0"/>
              </a:rPr>
              <a:t> : 1 ml extract + 5 drops HCl + few crystals of Magnesium metal→ </a:t>
            </a:r>
            <a:r>
              <a:rPr lang="en-US" sz="3200" dirty="0">
                <a:effectLst/>
                <a:highlight>
                  <a:srgbClr val="FFFF00"/>
                </a:highlight>
                <a:latin typeface="Times New Roman" panose="02020603050405020304" pitchFamily="18" charset="0"/>
                <a:ea typeface="Calibri" panose="020F0502020204030204" pitchFamily="34" charset="0"/>
                <a:cs typeface="Arial" panose="020B0604020202020204" pitchFamily="34" charset="0"/>
              </a:rPr>
              <a:t>pink</a:t>
            </a:r>
            <a:r>
              <a:rPr lang="en-US" sz="3200" dirty="0">
                <a:effectLst/>
                <a:latin typeface="Times New Roman" panose="02020603050405020304" pitchFamily="18" charset="0"/>
                <a:ea typeface="Calibri" panose="020F0502020204030204" pitchFamily="34" charset="0"/>
                <a:cs typeface="Arial" panose="020B0604020202020204" pitchFamily="34" charset="0"/>
              </a:rPr>
              <a:t> color solution</a:t>
            </a:r>
            <a:endParaRPr lang="en-GB" sz="2800"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en-GB" dirty="0"/>
          </a:p>
        </p:txBody>
      </p:sp>
    </p:spTree>
    <p:extLst>
      <p:ext uri="{BB962C8B-B14F-4D97-AF65-F5344CB8AC3E}">
        <p14:creationId xmlns:p14="http://schemas.microsoft.com/office/powerpoint/2010/main" val="18259901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03462-7A24-68F5-0228-DE6309DA8DCB}"/>
              </a:ext>
            </a:extLst>
          </p:cNvPr>
          <p:cNvSpPr>
            <a:spLocks noGrp="1"/>
          </p:cNvSpPr>
          <p:nvPr>
            <p:ph type="title"/>
          </p:nvPr>
        </p:nvSpPr>
        <p:spPr/>
        <p:txBody>
          <a:bodyPr>
            <a:normAutofit/>
          </a:bodyPr>
          <a:lstStyle/>
          <a:p>
            <a:pPr algn="ctr"/>
            <a:r>
              <a:rPr lang="en-GB" sz="6700" b="1" dirty="0">
                <a:solidFill>
                  <a:srgbClr val="FF0000"/>
                </a:solidFill>
              </a:rPr>
              <a:t>Note</a:t>
            </a:r>
            <a:endParaRPr lang="en-GB" dirty="0"/>
          </a:p>
        </p:txBody>
      </p:sp>
      <p:sp>
        <p:nvSpPr>
          <p:cNvPr id="3" name="Content Placeholder 2">
            <a:extLst>
              <a:ext uri="{FF2B5EF4-FFF2-40B4-BE49-F238E27FC236}">
                <a16:creationId xmlns:a16="http://schemas.microsoft.com/office/drawing/2014/main" id="{34484B61-9F7D-9D52-3398-DE3C4F73A8D0}"/>
              </a:ext>
            </a:extLst>
          </p:cNvPr>
          <p:cNvSpPr>
            <a:spLocks noGrp="1"/>
          </p:cNvSpPr>
          <p:nvPr>
            <p:ph idx="1"/>
          </p:nvPr>
        </p:nvSpPr>
        <p:spPr>
          <a:xfrm>
            <a:off x="838200" y="2871787"/>
            <a:ext cx="10515600" cy="1471613"/>
          </a:xfrm>
        </p:spPr>
        <p:txBody>
          <a:bodyPr/>
          <a:lstStyle/>
          <a:p>
            <a:pPr marL="0" indent="0" algn="ctr">
              <a:buNone/>
            </a:pPr>
            <a:r>
              <a:rPr lang="en-GB" b="1" dirty="0"/>
              <a:t>Next lab you will have technique evaluation</a:t>
            </a:r>
          </a:p>
        </p:txBody>
      </p:sp>
    </p:spTree>
    <p:extLst>
      <p:ext uri="{BB962C8B-B14F-4D97-AF65-F5344CB8AC3E}">
        <p14:creationId xmlns:p14="http://schemas.microsoft.com/office/powerpoint/2010/main" val="67411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a:xfrm>
            <a:off x="930155" y="1690688"/>
            <a:ext cx="10515600" cy="4351338"/>
          </a:xfrm>
        </p:spPr>
        <p:txBody>
          <a:bodyPr/>
          <a:lstStyle/>
          <a:p>
            <a:endParaRPr lang="en-GB" u="sng" dirty="0"/>
          </a:p>
          <a:p>
            <a:pPr marL="0" indent="0">
              <a:buNone/>
            </a:pPr>
            <a:endParaRPr lang="en-GB" u="sng" dirty="0"/>
          </a:p>
          <a:p>
            <a:endParaRPr lang="en-GB" u="sng" dirty="0"/>
          </a:p>
        </p:txBody>
      </p:sp>
      <p:sp>
        <p:nvSpPr>
          <p:cNvPr id="11" name="Rectangle: Rounded Corners 10">
            <a:extLst>
              <a:ext uri="{FF2B5EF4-FFF2-40B4-BE49-F238E27FC236}">
                <a16:creationId xmlns:a16="http://schemas.microsoft.com/office/drawing/2014/main" id="{55BCEAC1-7AB6-8CA2-E2F7-3FA351AC59CA}"/>
              </a:ext>
            </a:extLst>
          </p:cNvPr>
          <p:cNvSpPr/>
          <p:nvPr/>
        </p:nvSpPr>
        <p:spPr>
          <a:xfrm rot="20038504">
            <a:off x="3548781" y="2901093"/>
            <a:ext cx="2960110" cy="282270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1358324-9003-ADE7-FBF8-3E89F5223ADB}"/>
              </a:ext>
            </a:extLst>
          </p:cNvPr>
          <p:cNvGrpSpPr/>
          <p:nvPr/>
        </p:nvGrpSpPr>
        <p:grpSpPr>
          <a:xfrm>
            <a:off x="3182108" y="1825625"/>
            <a:ext cx="6136746" cy="3461362"/>
            <a:chOff x="3503841" y="2959827"/>
            <a:chExt cx="6136746" cy="3461362"/>
          </a:xfrm>
        </p:grpSpPr>
        <p:sp>
          <p:nvSpPr>
            <p:cNvPr id="9" name="Flowchart: Terminator 8">
              <a:extLst>
                <a:ext uri="{FF2B5EF4-FFF2-40B4-BE49-F238E27FC236}">
                  <a16:creationId xmlns:a16="http://schemas.microsoft.com/office/drawing/2014/main" id="{8AA4E683-A7D9-E73F-53F4-3D0EC590C648}"/>
                </a:ext>
              </a:extLst>
            </p:cNvPr>
            <p:cNvSpPr/>
            <p:nvPr/>
          </p:nvSpPr>
          <p:spPr>
            <a:xfrm rot="1946653">
              <a:off x="6418501" y="3312619"/>
              <a:ext cx="3222086" cy="1865801"/>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7DA1789-D12C-DFA3-831C-B4F07EC031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3841" y="2959827"/>
              <a:ext cx="6011694" cy="3461362"/>
            </a:xfrm>
            <a:prstGeom prst="rect">
              <a:avLst/>
            </a:prstGeom>
          </p:spPr>
        </p:pic>
      </p:grpSp>
      <p:sp>
        <p:nvSpPr>
          <p:cNvPr id="7" name="TextBox 6">
            <a:extLst>
              <a:ext uri="{FF2B5EF4-FFF2-40B4-BE49-F238E27FC236}">
                <a16:creationId xmlns:a16="http://schemas.microsoft.com/office/drawing/2014/main" id="{5CC650F1-06A1-E908-B474-35741F52CB1A}"/>
              </a:ext>
            </a:extLst>
          </p:cNvPr>
          <p:cNvSpPr txBox="1"/>
          <p:nvPr/>
        </p:nvSpPr>
        <p:spPr>
          <a:xfrm>
            <a:off x="9076808" y="1998105"/>
            <a:ext cx="1391055" cy="830997"/>
          </a:xfrm>
          <a:prstGeom prst="rect">
            <a:avLst/>
          </a:prstGeom>
          <a:noFill/>
          <a:ln w="57150" cmpd="sng">
            <a:solidFill>
              <a:schemeClr val="accent4">
                <a:lumMod val="60000"/>
                <a:lumOff val="40000"/>
              </a:schemeClr>
            </a:solidFill>
          </a:ln>
        </p:spPr>
        <p:txBody>
          <a:bodyPr wrap="square" rtlCol="0">
            <a:spAutoFit/>
          </a:bodyPr>
          <a:lstStyle/>
          <a:p>
            <a:r>
              <a:rPr lang="en-GB" sz="2400" b="1" dirty="0"/>
              <a:t>Aglycon (</a:t>
            </a:r>
            <a:r>
              <a:rPr lang="en-GB" sz="2400" b="1" dirty="0" err="1"/>
              <a:t>genin</a:t>
            </a:r>
            <a:r>
              <a:rPr lang="en-GB" sz="2400" b="1" dirty="0"/>
              <a:t>)</a:t>
            </a:r>
          </a:p>
        </p:txBody>
      </p:sp>
      <p:sp>
        <p:nvSpPr>
          <p:cNvPr id="14" name="TextBox 13">
            <a:extLst>
              <a:ext uri="{FF2B5EF4-FFF2-40B4-BE49-F238E27FC236}">
                <a16:creationId xmlns:a16="http://schemas.microsoft.com/office/drawing/2014/main" id="{1E9135E5-5882-F96E-459C-CF140D2770A4}"/>
              </a:ext>
            </a:extLst>
          </p:cNvPr>
          <p:cNvSpPr txBox="1"/>
          <p:nvPr/>
        </p:nvSpPr>
        <p:spPr>
          <a:xfrm>
            <a:off x="1460312" y="2941688"/>
            <a:ext cx="1721796" cy="830997"/>
          </a:xfrm>
          <a:prstGeom prst="rect">
            <a:avLst/>
          </a:prstGeom>
          <a:noFill/>
          <a:ln w="44450">
            <a:solidFill>
              <a:schemeClr val="accent1">
                <a:lumMod val="60000"/>
                <a:lumOff val="40000"/>
              </a:schemeClr>
            </a:solidFill>
          </a:ln>
        </p:spPr>
        <p:txBody>
          <a:bodyPr wrap="square" rtlCol="0">
            <a:spAutoFit/>
          </a:bodyPr>
          <a:lstStyle/>
          <a:p>
            <a:r>
              <a:rPr lang="en-GB" sz="2400" b="1" dirty="0" err="1"/>
              <a:t>Glycon</a:t>
            </a:r>
            <a:r>
              <a:rPr lang="en-GB" sz="2400" b="1" dirty="0"/>
              <a:t> </a:t>
            </a:r>
          </a:p>
          <a:p>
            <a:r>
              <a:rPr lang="en-GB" sz="2400" b="1" dirty="0"/>
              <a:t>(saccharide)</a:t>
            </a:r>
          </a:p>
        </p:txBody>
      </p:sp>
      <p:sp>
        <p:nvSpPr>
          <p:cNvPr id="15" name="Right Brace 14">
            <a:extLst>
              <a:ext uri="{FF2B5EF4-FFF2-40B4-BE49-F238E27FC236}">
                <a16:creationId xmlns:a16="http://schemas.microsoft.com/office/drawing/2014/main" id="{CE33938A-5F65-FC54-D33E-3D4BC54893D8}"/>
              </a:ext>
            </a:extLst>
          </p:cNvPr>
          <p:cNvSpPr/>
          <p:nvPr/>
        </p:nvSpPr>
        <p:spPr>
          <a:xfrm rot="2807669">
            <a:off x="6987175" y="4634624"/>
            <a:ext cx="1493455" cy="418250"/>
          </a:xfrm>
          <a:prstGeom prst="rightBrace">
            <a:avLst>
              <a:gd name="adj1" fmla="val 8333"/>
              <a:gd name="adj2" fmla="val 4365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4996716-2AB9-EA92-7C5B-5344C4361FFE}"/>
              </a:ext>
            </a:extLst>
          </p:cNvPr>
          <p:cNvSpPr txBox="1"/>
          <p:nvPr/>
        </p:nvSpPr>
        <p:spPr>
          <a:xfrm>
            <a:off x="8206904" y="5196239"/>
            <a:ext cx="2245467" cy="461665"/>
          </a:xfrm>
          <a:prstGeom prst="rect">
            <a:avLst/>
          </a:prstGeom>
          <a:noFill/>
        </p:spPr>
        <p:txBody>
          <a:bodyPr wrap="square" rtlCol="0">
            <a:spAutoFit/>
          </a:bodyPr>
          <a:lstStyle/>
          <a:p>
            <a:r>
              <a:rPr lang="en-GB" sz="2400" b="1" dirty="0"/>
              <a:t>Glycosidic bond</a:t>
            </a:r>
          </a:p>
        </p:txBody>
      </p:sp>
    </p:spTree>
    <p:extLst>
      <p:ext uri="{BB962C8B-B14F-4D97-AF65-F5344CB8AC3E}">
        <p14:creationId xmlns:p14="http://schemas.microsoft.com/office/powerpoint/2010/main" val="11655323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r>
              <a:rPr lang="en-GB" dirty="0"/>
              <a:t>Are organic compounds , secondary metabolites, usually of plant origin, that are composed of </a:t>
            </a:r>
            <a:r>
              <a:rPr lang="en-GB" u="sng" dirty="0"/>
              <a:t>sugar portion (called </a:t>
            </a:r>
            <a:r>
              <a:rPr lang="en-GB" u="sng" dirty="0" err="1"/>
              <a:t>glycon</a:t>
            </a:r>
            <a:r>
              <a:rPr lang="en-GB" u="sng" dirty="0"/>
              <a:t> or saccharide) </a:t>
            </a:r>
            <a:r>
              <a:rPr lang="en-GB" dirty="0"/>
              <a:t>bound </a:t>
            </a:r>
            <a:r>
              <a:rPr lang="en-GB" u="sng" dirty="0"/>
              <a:t>to non-sugar portion (called the aglycon or </a:t>
            </a:r>
            <a:r>
              <a:rPr lang="en-GB" u="sng" dirty="0" err="1"/>
              <a:t>genin</a:t>
            </a:r>
            <a:r>
              <a:rPr lang="en-GB" u="sng" dirty="0"/>
              <a:t>)</a:t>
            </a:r>
            <a:r>
              <a:rPr lang="en-GB" dirty="0"/>
              <a:t> through </a:t>
            </a:r>
            <a:r>
              <a:rPr lang="en-GB" u="sng" dirty="0"/>
              <a:t>glycosidic bond</a:t>
            </a:r>
            <a:r>
              <a:rPr lang="en-GB" dirty="0"/>
              <a:t>.</a:t>
            </a:r>
          </a:p>
          <a:p>
            <a:endParaRPr lang="en-GB" u="sng" dirty="0"/>
          </a:p>
          <a:p>
            <a:r>
              <a:rPr lang="en-GB" dirty="0"/>
              <a:t>Upon glycoside hydrolysis we get</a:t>
            </a:r>
            <a:r>
              <a:rPr lang="en-GB" u="sng" dirty="0"/>
              <a:t> one or more sugar molecule </a:t>
            </a:r>
            <a:r>
              <a:rPr lang="en-GB" dirty="0"/>
              <a:t>and</a:t>
            </a:r>
            <a:r>
              <a:rPr lang="en-GB" u="sng" dirty="0"/>
              <a:t> an  organic hydroxide.</a:t>
            </a:r>
          </a:p>
          <a:p>
            <a:endParaRPr lang="en-GB" u="sng" dirty="0"/>
          </a:p>
          <a:p>
            <a:endParaRPr lang="en-GB" u="sng" dirty="0"/>
          </a:p>
          <a:p>
            <a:pPr marL="0" indent="0">
              <a:buNone/>
            </a:pPr>
            <a:endParaRPr lang="en-GB" u="sng" dirty="0"/>
          </a:p>
          <a:p>
            <a:endParaRPr lang="en-GB" u="sng" dirty="0"/>
          </a:p>
        </p:txBody>
      </p:sp>
    </p:spTree>
    <p:extLst>
      <p:ext uri="{BB962C8B-B14F-4D97-AF65-F5344CB8AC3E}">
        <p14:creationId xmlns:p14="http://schemas.microsoft.com/office/powerpoint/2010/main" val="23825021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r>
              <a:rPr lang="en-GB" u="sng" dirty="0"/>
              <a:t>General properties:</a:t>
            </a:r>
          </a:p>
          <a:p>
            <a:r>
              <a:rPr lang="en-GB" dirty="0"/>
              <a:t>1- they are water soluble</a:t>
            </a:r>
          </a:p>
          <a:p>
            <a:r>
              <a:rPr lang="en-GB" dirty="0"/>
              <a:t>2- </a:t>
            </a:r>
            <a:r>
              <a:rPr lang="en-GB" dirty="0" err="1"/>
              <a:t>colorless</a:t>
            </a:r>
            <a:r>
              <a:rPr lang="en-GB" dirty="0"/>
              <a:t> (except flavonoids-yellow, anthraquinone-red)</a:t>
            </a:r>
          </a:p>
          <a:p>
            <a:r>
              <a:rPr lang="en-GB" dirty="0"/>
              <a:t>3- </a:t>
            </a:r>
            <a:r>
              <a:rPr lang="en-GB" dirty="0" err="1"/>
              <a:t>odorless</a:t>
            </a:r>
            <a:r>
              <a:rPr lang="en-GB" dirty="0"/>
              <a:t> (except glycyrrhizin)</a:t>
            </a:r>
          </a:p>
          <a:p>
            <a:r>
              <a:rPr lang="en-GB" dirty="0"/>
              <a:t>4- most of them posses bitter taste (except: </a:t>
            </a:r>
            <a:r>
              <a:rPr lang="en-GB" dirty="0" err="1"/>
              <a:t>eg</a:t>
            </a:r>
            <a:r>
              <a:rPr lang="en-GB" dirty="0"/>
              <a:t>: glycyrrhizin….</a:t>
            </a:r>
            <a:r>
              <a:rPr lang="en-GB" dirty="0">
                <a:highlight>
                  <a:srgbClr val="FFFF00"/>
                </a:highlight>
              </a:rPr>
              <a:t>give another example ???</a:t>
            </a:r>
            <a:r>
              <a:rPr lang="en-GB" dirty="0"/>
              <a:t>)</a:t>
            </a:r>
          </a:p>
          <a:p>
            <a:r>
              <a:rPr lang="en-GB" dirty="0"/>
              <a:t>4- the glycosidic bond is hydrolysable by mineral </a:t>
            </a:r>
            <a:r>
              <a:rPr lang="en-GB" dirty="0" err="1"/>
              <a:t>acids+temperature</a:t>
            </a:r>
            <a:r>
              <a:rPr lang="en-GB" dirty="0"/>
              <a:t> or enzymes</a:t>
            </a:r>
          </a:p>
          <a:p>
            <a:endParaRPr lang="en-GB" u="sng" dirty="0"/>
          </a:p>
          <a:p>
            <a:pPr marL="0" indent="0">
              <a:buNone/>
            </a:pPr>
            <a:endParaRPr lang="en-GB" u="sng" dirty="0"/>
          </a:p>
          <a:p>
            <a:endParaRPr lang="en-GB" u="sng" dirty="0"/>
          </a:p>
        </p:txBody>
      </p:sp>
    </p:spTree>
    <p:extLst>
      <p:ext uri="{BB962C8B-B14F-4D97-AF65-F5344CB8AC3E}">
        <p14:creationId xmlns:p14="http://schemas.microsoft.com/office/powerpoint/2010/main" val="603816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pPr marL="0" indent="0" algn="ctr">
              <a:buNone/>
            </a:pPr>
            <a:r>
              <a:rPr lang="en-GB" b="1" dirty="0"/>
              <a:t>Types</a:t>
            </a:r>
          </a:p>
          <a:p>
            <a:pPr marL="0" indent="0" algn="ctr">
              <a:buNone/>
            </a:pPr>
            <a:r>
              <a:rPr lang="en-GB" b="1" dirty="0">
                <a:solidFill>
                  <a:srgbClr val="00B050"/>
                </a:solidFill>
              </a:rPr>
              <a:t>Based on the atom involved </a:t>
            </a:r>
            <a:r>
              <a:rPr lang="en-GB" b="1" u="sng" dirty="0">
                <a:solidFill>
                  <a:srgbClr val="00B050"/>
                </a:solidFill>
              </a:rPr>
              <a:t>in glycosidic linkage </a:t>
            </a:r>
            <a:r>
              <a:rPr lang="en-GB" b="1" dirty="0">
                <a:solidFill>
                  <a:srgbClr val="00B050"/>
                </a:solidFill>
              </a:rPr>
              <a:t>between the </a:t>
            </a:r>
            <a:r>
              <a:rPr lang="en-GB" b="1" dirty="0" err="1">
                <a:solidFill>
                  <a:srgbClr val="00B050"/>
                </a:solidFill>
              </a:rPr>
              <a:t>glycon</a:t>
            </a:r>
            <a:r>
              <a:rPr lang="en-GB" b="1" dirty="0">
                <a:solidFill>
                  <a:srgbClr val="00B050"/>
                </a:solidFill>
              </a:rPr>
              <a:t> and the aglycon part</a:t>
            </a:r>
          </a:p>
          <a:p>
            <a:pPr marL="0" indent="0" algn="ctr">
              <a:buNone/>
            </a:pPr>
            <a:r>
              <a:rPr lang="en-GB" b="1" dirty="0"/>
              <a:t>O- glycosides</a:t>
            </a:r>
          </a:p>
          <a:p>
            <a:pPr marL="0" indent="0" algn="ctr">
              <a:buNone/>
            </a:pPr>
            <a:r>
              <a:rPr lang="en-GB" b="1" dirty="0"/>
              <a:t>C- glycosides</a:t>
            </a:r>
          </a:p>
          <a:p>
            <a:pPr marL="0" indent="0" algn="ctr">
              <a:buNone/>
            </a:pPr>
            <a:r>
              <a:rPr lang="en-GB" b="1" dirty="0"/>
              <a:t>N-glycosides</a:t>
            </a:r>
          </a:p>
          <a:p>
            <a:pPr marL="0" indent="0" algn="ctr">
              <a:buNone/>
            </a:pPr>
            <a:r>
              <a:rPr lang="en-GB" b="1" dirty="0"/>
              <a:t>S- glycosides</a:t>
            </a:r>
          </a:p>
          <a:p>
            <a:pPr marL="0" indent="0">
              <a:buNone/>
            </a:pPr>
            <a:endParaRPr lang="en-GB" u="sng" dirty="0"/>
          </a:p>
          <a:p>
            <a:endParaRPr lang="en-GB" u="sng" dirty="0"/>
          </a:p>
        </p:txBody>
      </p:sp>
    </p:spTree>
    <p:extLst>
      <p:ext uri="{BB962C8B-B14F-4D97-AF65-F5344CB8AC3E}">
        <p14:creationId xmlns:p14="http://schemas.microsoft.com/office/powerpoint/2010/main" val="36996844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a:xfrm>
            <a:off x="930155" y="1690688"/>
            <a:ext cx="10515600" cy="4351338"/>
          </a:xfrm>
        </p:spPr>
        <p:txBody>
          <a:bodyPr/>
          <a:lstStyle/>
          <a:p>
            <a:endParaRPr lang="en-GB" u="sng" dirty="0"/>
          </a:p>
          <a:p>
            <a:pPr marL="0" indent="0">
              <a:buNone/>
            </a:pPr>
            <a:endParaRPr lang="en-GB" u="sng" dirty="0"/>
          </a:p>
          <a:p>
            <a:endParaRPr lang="en-GB" u="sng" dirty="0"/>
          </a:p>
        </p:txBody>
      </p:sp>
      <p:sp>
        <p:nvSpPr>
          <p:cNvPr id="11" name="Rectangle: Rounded Corners 10">
            <a:extLst>
              <a:ext uri="{FF2B5EF4-FFF2-40B4-BE49-F238E27FC236}">
                <a16:creationId xmlns:a16="http://schemas.microsoft.com/office/drawing/2014/main" id="{55BCEAC1-7AB6-8CA2-E2F7-3FA351AC59CA}"/>
              </a:ext>
            </a:extLst>
          </p:cNvPr>
          <p:cNvSpPr/>
          <p:nvPr/>
        </p:nvSpPr>
        <p:spPr>
          <a:xfrm rot="20038504">
            <a:off x="3548781" y="2901093"/>
            <a:ext cx="2960110" cy="2822705"/>
          </a:xfrm>
          <a:prstGeom prst="round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31358324-9003-ADE7-FBF8-3E89F5223ADB}"/>
              </a:ext>
            </a:extLst>
          </p:cNvPr>
          <p:cNvGrpSpPr/>
          <p:nvPr/>
        </p:nvGrpSpPr>
        <p:grpSpPr>
          <a:xfrm>
            <a:off x="3182108" y="1825625"/>
            <a:ext cx="6136746" cy="3461362"/>
            <a:chOff x="3503841" y="2959827"/>
            <a:chExt cx="6136746" cy="3461362"/>
          </a:xfrm>
        </p:grpSpPr>
        <p:sp>
          <p:nvSpPr>
            <p:cNvPr id="9" name="Flowchart: Terminator 8">
              <a:extLst>
                <a:ext uri="{FF2B5EF4-FFF2-40B4-BE49-F238E27FC236}">
                  <a16:creationId xmlns:a16="http://schemas.microsoft.com/office/drawing/2014/main" id="{8AA4E683-A7D9-E73F-53F4-3D0EC590C648}"/>
                </a:ext>
              </a:extLst>
            </p:cNvPr>
            <p:cNvSpPr/>
            <p:nvPr/>
          </p:nvSpPr>
          <p:spPr>
            <a:xfrm rot="1946653">
              <a:off x="6418501" y="3312619"/>
              <a:ext cx="3222086" cy="1865801"/>
            </a:xfrm>
            <a:prstGeom prst="flowChartTermina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GB"/>
            </a:p>
          </p:txBody>
        </p:sp>
        <p:pic>
          <p:nvPicPr>
            <p:cNvPr id="5" name="Picture 4">
              <a:extLst>
                <a:ext uri="{FF2B5EF4-FFF2-40B4-BE49-F238E27FC236}">
                  <a16:creationId xmlns:a16="http://schemas.microsoft.com/office/drawing/2014/main" id="{77DA1789-D12C-DFA3-831C-B4F07EC031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41" y="2959827"/>
              <a:ext cx="6011694" cy="3461362"/>
            </a:xfrm>
            <a:prstGeom prst="rect">
              <a:avLst/>
            </a:prstGeom>
          </p:spPr>
        </p:pic>
      </p:grpSp>
      <p:sp>
        <p:nvSpPr>
          <p:cNvPr id="7" name="TextBox 6">
            <a:extLst>
              <a:ext uri="{FF2B5EF4-FFF2-40B4-BE49-F238E27FC236}">
                <a16:creationId xmlns:a16="http://schemas.microsoft.com/office/drawing/2014/main" id="{5CC650F1-06A1-E908-B474-35741F52CB1A}"/>
              </a:ext>
            </a:extLst>
          </p:cNvPr>
          <p:cNvSpPr txBox="1"/>
          <p:nvPr/>
        </p:nvSpPr>
        <p:spPr>
          <a:xfrm>
            <a:off x="9076808" y="1998105"/>
            <a:ext cx="1391055" cy="830997"/>
          </a:xfrm>
          <a:prstGeom prst="rect">
            <a:avLst/>
          </a:prstGeom>
          <a:noFill/>
          <a:ln w="57150" cmpd="sng">
            <a:solidFill>
              <a:schemeClr val="accent4">
                <a:lumMod val="60000"/>
                <a:lumOff val="40000"/>
              </a:schemeClr>
            </a:solidFill>
          </a:ln>
        </p:spPr>
        <p:txBody>
          <a:bodyPr wrap="square" rtlCol="0">
            <a:spAutoFit/>
          </a:bodyPr>
          <a:lstStyle/>
          <a:p>
            <a:r>
              <a:rPr lang="en-GB" sz="2400" b="1" dirty="0"/>
              <a:t>Aglycon (</a:t>
            </a:r>
            <a:r>
              <a:rPr lang="en-GB" sz="2400" b="1" dirty="0" err="1"/>
              <a:t>genin</a:t>
            </a:r>
            <a:r>
              <a:rPr lang="en-GB" sz="2400" b="1" dirty="0"/>
              <a:t>)</a:t>
            </a:r>
          </a:p>
        </p:txBody>
      </p:sp>
      <p:sp>
        <p:nvSpPr>
          <p:cNvPr id="14" name="TextBox 13">
            <a:extLst>
              <a:ext uri="{FF2B5EF4-FFF2-40B4-BE49-F238E27FC236}">
                <a16:creationId xmlns:a16="http://schemas.microsoft.com/office/drawing/2014/main" id="{1E9135E5-5882-F96E-459C-CF140D2770A4}"/>
              </a:ext>
            </a:extLst>
          </p:cNvPr>
          <p:cNvSpPr txBox="1"/>
          <p:nvPr/>
        </p:nvSpPr>
        <p:spPr>
          <a:xfrm>
            <a:off x="1460312" y="2941688"/>
            <a:ext cx="1721796" cy="830997"/>
          </a:xfrm>
          <a:prstGeom prst="rect">
            <a:avLst/>
          </a:prstGeom>
          <a:noFill/>
          <a:ln w="44450">
            <a:solidFill>
              <a:schemeClr val="accent1">
                <a:lumMod val="60000"/>
                <a:lumOff val="40000"/>
              </a:schemeClr>
            </a:solidFill>
          </a:ln>
        </p:spPr>
        <p:txBody>
          <a:bodyPr wrap="square" rtlCol="0">
            <a:spAutoFit/>
          </a:bodyPr>
          <a:lstStyle/>
          <a:p>
            <a:r>
              <a:rPr lang="en-GB" sz="2400" b="1" dirty="0" err="1"/>
              <a:t>Glycon</a:t>
            </a:r>
            <a:r>
              <a:rPr lang="en-GB" sz="2400" b="1" dirty="0"/>
              <a:t> </a:t>
            </a:r>
          </a:p>
          <a:p>
            <a:r>
              <a:rPr lang="en-GB" sz="2400" b="1" dirty="0"/>
              <a:t>(saccharide)</a:t>
            </a:r>
          </a:p>
        </p:txBody>
      </p:sp>
      <p:sp>
        <p:nvSpPr>
          <p:cNvPr id="15" name="Right Brace 14">
            <a:extLst>
              <a:ext uri="{FF2B5EF4-FFF2-40B4-BE49-F238E27FC236}">
                <a16:creationId xmlns:a16="http://schemas.microsoft.com/office/drawing/2014/main" id="{CE33938A-5F65-FC54-D33E-3D4BC54893D8}"/>
              </a:ext>
            </a:extLst>
          </p:cNvPr>
          <p:cNvSpPr/>
          <p:nvPr/>
        </p:nvSpPr>
        <p:spPr>
          <a:xfrm rot="2807669">
            <a:off x="6987175" y="4634624"/>
            <a:ext cx="1493455" cy="418250"/>
          </a:xfrm>
          <a:prstGeom prst="rightBrace">
            <a:avLst>
              <a:gd name="adj1" fmla="val 8333"/>
              <a:gd name="adj2" fmla="val 43655"/>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GB"/>
          </a:p>
        </p:txBody>
      </p:sp>
      <p:sp>
        <p:nvSpPr>
          <p:cNvPr id="16" name="TextBox 15">
            <a:extLst>
              <a:ext uri="{FF2B5EF4-FFF2-40B4-BE49-F238E27FC236}">
                <a16:creationId xmlns:a16="http://schemas.microsoft.com/office/drawing/2014/main" id="{04996716-2AB9-EA92-7C5B-5344C4361FFE}"/>
              </a:ext>
            </a:extLst>
          </p:cNvPr>
          <p:cNvSpPr txBox="1"/>
          <p:nvPr/>
        </p:nvSpPr>
        <p:spPr>
          <a:xfrm>
            <a:off x="8206904" y="5196239"/>
            <a:ext cx="2245467" cy="461665"/>
          </a:xfrm>
          <a:prstGeom prst="rect">
            <a:avLst/>
          </a:prstGeom>
          <a:noFill/>
        </p:spPr>
        <p:txBody>
          <a:bodyPr wrap="square" rtlCol="0">
            <a:spAutoFit/>
          </a:bodyPr>
          <a:lstStyle/>
          <a:p>
            <a:r>
              <a:rPr lang="en-GB" sz="2400" b="1" dirty="0"/>
              <a:t>Glycosidic bond</a:t>
            </a:r>
          </a:p>
        </p:txBody>
      </p:sp>
    </p:spTree>
    <p:extLst>
      <p:ext uri="{BB962C8B-B14F-4D97-AF65-F5344CB8AC3E}">
        <p14:creationId xmlns:p14="http://schemas.microsoft.com/office/powerpoint/2010/main" val="27204134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pPr marL="0" indent="0" algn="ctr">
              <a:buNone/>
            </a:pPr>
            <a:r>
              <a:rPr lang="en-GB" b="1" dirty="0"/>
              <a:t>Types</a:t>
            </a:r>
          </a:p>
          <a:p>
            <a:pPr marL="0" indent="0" algn="ctr">
              <a:buNone/>
            </a:pPr>
            <a:r>
              <a:rPr lang="en-GB" b="1" dirty="0">
                <a:solidFill>
                  <a:srgbClr val="00B050"/>
                </a:solidFill>
              </a:rPr>
              <a:t>Based on the type of </a:t>
            </a:r>
            <a:r>
              <a:rPr lang="en-GB" b="1" u="sng" dirty="0" err="1">
                <a:solidFill>
                  <a:srgbClr val="00B050"/>
                </a:solidFill>
              </a:rPr>
              <a:t>glycon</a:t>
            </a:r>
            <a:r>
              <a:rPr lang="en-GB" b="1" dirty="0">
                <a:solidFill>
                  <a:srgbClr val="00B050"/>
                </a:solidFill>
              </a:rPr>
              <a:t> part within the glycoside</a:t>
            </a:r>
          </a:p>
          <a:p>
            <a:pPr marL="0" indent="0" algn="ctr">
              <a:buNone/>
            </a:pPr>
            <a:r>
              <a:rPr lang="en-GB" b="1" dirty="0" err="1">
                <a:solidFill>
                  <a:srgbClr val="00B050"/>
                </a:solidFill>
              </a:rPr>
              <a:t>Eg</a:t>
            </a:r>
            <a:r>
              <a:rPr lang="en-GB" b="1" dirty="0">
                <a:solidFill>
                  <a:srgbClr val="00B050"/>
                </a:solidFill>
              </a:rPr>
              <a:t>;</a:t>
            </a:r>
          </a:p>
          <a:p>
            <a:pPr marL="0" indent="0" algn="ctr">
              <a:buNone/>
            </a:pPr>
            <a:r>
              <a:rPr lang="en-GB" b="1" dirty="0"/>
              <a:t>Glucoside (the </a:t>
            </a:r>
            <a:r>
              <a:rPr lang="en-GB" b="1" dirty="0" err="1"/>
              <a:t>glycon</a:t>
            </a:r>
            <a:r>
              <a:rPr lang="en-GB" b="1" dirty="0"/>
              <a:t> is glucose)</a:t>
            </a:r>
          </a:p>
          <a:p>
            <a:pPr marL="0" indent="0" algn="ctr">
              <a:buNone/>
            </a:pPr>
            <a:r>
              <a:rPr lang="en-GB" b="1" dirty="0" err="1"/>
              <a:t>Mannoside</a:t>
            </a:r>
            <a:r>
              <a:rPr lang="en-GB" b="1" dirty="0"/>
              <a:t> (the </a:t>
            </a:r>
            <a:r>
              <a:rPr lang="en-GB" b="1" dirty="0" err="1"/>
              <a:t>glycon</a:t>
            </a:r>
            <a:r>
              <a:rPr lang="en-GB" b="1" dirty="0"/>
              <a:t> is mannose)</a:t>
            </a:r>
          </a:p>
          <a:p>
            <a:pPr marL="0" indent="0" algn="ctr">
              <a:buNone/>
            </a:pPr>
            <a:endParaRPr lang="en-GB" u="sng" dirty="0"/>
          </a:p>
          <a:p>
            <a:endParaRPr lang="en-GB" u="sng" dirty="0"/>
          </a:p>
        </p:txBody>
      </p:sp>
    </p:spTree>
    <p:extLst>
      <p:ext uri="{BB962C8B-B14F-4D97-AF65-F5344CB8AC3E}">
        <p14:creationId xmlns:p14="http://schemas.microsoft.com/office/powerpoint/2010/main" val="1606973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D48BC-D676-D389-5CF6-F5676A66457C}"/>
              </a:ext>
            </a:extLst>
          </p:cNvPr>
          <p:cNvSpPr>
            <a:spLocks noGrp="1"/>
          </p:cNvSpPr>
          <p:nvPr>
            <p:ph type="title"/>
          </p:nvPr>
        </p:nvSpPr>
        <p:spPr/>
        <p:txBody>
          <a:bodyPr>
            <a:normAutofit fontScale="90000"/>
          </a:bodyPr>
          <a:lstStyle/>
          <a:p>
            <a:r>
              <a:rPr lang="en-GB" sz="9600" b="1" dirty="0">
                <a:solidFill>
                  <a:srgbClr val="FF3399"/>
                </a:solidFill>
                <a:latin typeface="Arial Black" panose="020B0A04020102020204" pitchFamily="34" charset="0"/>
              </a:rPr>
              <a:t>Glyco</a:t>
            </a:r>
            <a:r>
              <a:rPr lang="en-GB" sz="9600" b="1" dirty="0">
                <a:latin typeface="Arial Black" panose="020B0A04020102020204" pitchFamily="34" charset="0"/>
              </a:rPr>
              <a:t>sides</a:t>
            </a:r>
            <a:endParaRPr lang="en-GB" dirty="0"/>
          </a:p>
        </p:txBody>
      </p:sp>
      <p:sp>
        <p:nvSpPr>
          <p:cNvPr id="3" name="Content Placeholder 2">
            <a:extLst>
              <a:ext uri="{FF2B5EF4-FFF2-40B4-BE49-F238E27FC236}">
                <a16:creationId xmlns:a16="http://schemas.microsoft.com/office/drawing/2014/main" id="{5B245404-8FB5-1BCE-DA41-EA5805008B38}"/>
              </a:ext>
            </a:extLst>
          </p:cNvPr>
          <p:cNvSpPr>
            <a:spLocks noGrp="1"/>
          </p:cNvSpPr>
          <p:nvPr>
            <p:ph idx="1"/>
          </p:nvPr>
        </p:nvSpPr>
        <p:spPr/>
        <p:txBody>
          <a:bodyPr/>
          <a:lstStyle/>
          <a:p>
            <a:pPr marL="0" indent="0" algn="ctr">
              <a:buNone/>
            </a:pPr>
            <a:r>
              <a:rPr lang="en-GB" b="1" dirty="0"/>
              <a:t>Types</a:t>
            </a:r>
          </a:p>
          <a:p>
            <a:pPr marL="0" indent="0" algn="ctr">
              <a:buNone/>
            </a:pPr>
            <a:r>
              <a:rPr lang="en-GB" b="1" dirty="0">
                <a:solidFill>
                  <a:srgbClr val="00B050"/>
                </a:solidFill>
              </a:rPr>
              <a:t>Based on the number of monosaccharides in the </a:t>
            </a:r>
            <a:r>
              <a:rPr lang="en-GB" b="1" u="sng" dirty="0" err="1">
                <a:solidFill>
                  <a:srgbClr val="00B050"/>
                </a:solidFill>
              </a:rPr>
              <a:t>glycon</a:t>
            </a:r>
            <a:r>
              <a:rPr lang="en-GB" b="1" dirty="0">
                <a:solidFill>
                  <a:srgbClr val="00B050"/>
                </a:solidFill>
              </a:rPr>
              <a:t> part</a:t>
            </a:r>
          </a:p>
          <a:p>
            <a:pPr marL="0" indent="0" algn="ctr">
              <a:buNone/>
            </a:pPr>
            <a:r>
              <a:rPr lang="en-GB" b="1" dirty="0" err="1">
                <a:solidFill>
                  <a:srgbClr val="00B050"/>
                </a:solidFill>
              </a:rPr>
              <a:t>Eg</a:t>
            </a:r>
            <a:r>
              <a:rPr lang="en-GB" b="1" dirty="0">
                <a:solidFill>
                  <a:srgbClr val="00B050"/>
                </a:solidFill>
              </a:rPr>
              <a:t>;</a:t>
            </a:r>
          </a:p>
          <a:p>
            <a:pPr marL="0" indent="0" algn="ctr">
              <a:buNone/>
            </a:pPr>
            <a:r>
              <a:rPr lang="en-GB" b="1" dirty="0" err="1"/>
              <a:t>Monoside</a:t>
            </a:r>
            <a:r>
              <a:rPr lang="en-GB" b="1" dirty="0"/>
              <a:t> (one monosaccharide)</a:t>
            </a:r>
          </a:p>
          <a:p>
            <a:pPr marL="0" indent="0" algn="ctr">
              <a:buNone/>
            </a:pPr>
            <a:r>
              <a:rPr lang="en-GB" b="1" dirty="0" err="1"/>
              <a:t>Biosides</a:t>
            </a:r>
            <a:r>
              <a:rPr lang="en-GB" b="1" dirty="0"/>
              <a:t> (two monosaccharides)</a:t>
            </a:r>
          </a:p>
          <a:p>
            <a:pPr marL="0" indent="0" algn="ctr">
              <a:buNone/>
            </a:pPr>
            <a:r>
              <a:rPr lang="en-GB" b="1" dirty="0" err="1"/>
              <a:t>Triosides</a:t>
            </a:r>
            <a:r>
              <a:rPr lang="en-GB" b="1" dirty="0"/>
              <a:t> (three mono saccharides) </a:t>
            </a:r>
            <a:endParaRPr lang="en-GB" u="sng" dirty="0"/>
          </a:p>
          <a:p>
            <a:endParaRPr lang="en-GB" u="sng" dirty="0"/>
          </a:p>
        </p:txBody>
      </p:sp>
    </p:spTree>
    <p:extLst>
      <p:ext uri="{BB962C8B-B14F-4D97-AF65-F5344CB8AC3E}">
        <p14:creationId xmlns:p14="http://schemas.microsoft.com/office/powerpoint/2010/main" val="12065640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8522</TotalTime>
  <Words>666</Words>
  <Application>Microsoft Office PowerPoint</Application>
  <PresentationFormat>Widescreen</PresentationFormat>
  <Paragraphs>121</Paragraphs>
  <Slides>21</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8" baseType="lpstr">
      <vt:lpstr>Arial</vt:lpstr>
      <vt:lpstr>Arial Black</vt:lpstr>
      <vt:lpstr>Calibri</vt:lpstr>
      <vt:lpstr>Calibri Light</vt:lpstr>
      <vt:lpstr>Times New Roman</vt:lpstr>
      <vt:lpstr>Office Theme</vt:lpstr>
      <vt:lpstr>CS ChemDraw Drawing</vt:lpstr>
      <vt:lpstr>Glycosides</vt:lpstr>
      <vt:lpstr>Glycosides</vt:lpstr>
      <vt:lpstr>Glycosides</vt:lpstr>
      <vt:lpstr>Glycosides</vt:lpstr>
      <vt:lpstr>Glycosides</vt:lpstr>
      <vt:lpstr>Glycosides</vt:lpstr>
      <vt:lpstr>Glycosides</vt:lpstr>
      <vt:lpstr>Glycosides</vt:lpstr>
      <vt:lpstr>Glycosides</vt:lpstr>
      <vt:lpstr>Glycosides</vt:lpstr>
      <vt:lpstr>Glycosides</vt:lpstr>
      <vt:lpstr>Glycosides</vt:lpstr>
      <vt:lpstr>PowerPoint Presentation</vt:lpstr>
      <vt:lpstr>PowerPoint Presentation</vt:lpstr>
      <vt:lpstr>PowerPoint Presentation</vt:lpstr>
      <vt:lpstr>PowerPoint Presentation</vt:lpstr>
      <vt:lpstr>Glycosides</vt:lpstr>
      <vt:lpstr>Glycosides</vt:lpstr>
      <vt:lpstr>PowerPoint Presentation</vt:lpstr>
      <vt:lpstr>PowerPoint Presentation</vt:lpstr>
      <vt:lpstr>Note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Glycosides</dc:title>
  <dc:creator>Riham Adnan</dc:creator>
  <cp:lastModifiedBy>Riham Adnan</cp:lastModifiedBy>
  <cp:revision>13</cp:revision>
  <dcterms:created xsi:type="dcterms:W3CDTF">2023-10-09T07:52:37Z</dcterms:created>
  <dcterms:modified xsi:type="dcterms:W3CDTF">2023-12-18T17:03:35Z</dcterms:modified>
</cp:coreProperties>
</file>